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7.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660" r:id="rId2"/>
    <p:sldMasterId id="2147483773" r:id="rId3"/>
    <p:sldMasterId id="2147483788" r:id="rId4"/>
    <p:sldMasterId id="2147483797" r:id="rId5"/>
    <p:sldMasterId id="2147483792" r:id="rId6"/>
    <p:sldMasterId id="2147483798" r:id="rId7"/>
    <p:sldMasterId id="2147483808" r:id="rId8"/>
    <p:sldMasterId id="2147483811" r:id="rId9"/>
  </p:sldMasterIdLst>
  <p:notesMasterIdLst>
    <p:notesMasterId r:id="rId33"/>
  </p:notesMasterIdLst>
  <p:handoutMasterIdLst>
    <p:handoutMasterId r:id="rId34"/>
  </p:handoutMasterIdLst>
  <p:sldIdLst>
    <p:sldId id="256" r:id="rId10"/>
    <p:sldId id="257" r:id="rId11"/>
    <p:sldId id="449" r:id="rId12"/>
    <p:sldId id="450" r:id="rId13"/>
    <p:sldId id="462" r:id="rId14"/>
    <p:sldId id="467" r:id="rId15"/>
    <p:sldId id="451" r:id="rId16"/>
    <p:sldId id="452" r:id="rId17"/>
    <p:sldId id="453" r:id="rId18"/>
    <p:sldId id="454" r:id="rId19"/>
    <p:sldId id="455" r:id="rId20"/>
    <p:sldId id="456" r:id="rId21"/>
    <p:sldId id="461" r:id="rId22"/>
    <p:sldId id="468" r:id="rId23"/>
    <p:sldId id="457" r:id="rId24"/>
    <p:sldId id="458" r:id="rId25"/>
    <p:sldId id="469" r:id="rId26"/>
    <p:sldId id="459" r:id="rId27"/>
    <p:sldId id="460" r:id="rId28"/>
    <p:sldId id="466" r:id="rId29"/>
    <p:sldId id="470" r:id="rId30"/>
    <p:sldId id="298" r:id="rId31"/>
    <p:sldId id="448" r:id="rId32"/>
  </p:sldIdLst>
  <p:sldSz cx="12192000" cy="548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sen, Jarrud" initials="OJ" lastIdx="1" clrIdx="0">
    <p:extLst>
      <p:ext uri="{19B8F6BF-5375-455C-9EA6-DF929625EA0E}">
        <p15:presenceInfo xmlns:p15="http://schemas.microsoft.com/office/powerpoint/2012/main" userId="Olsen, Jarru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A32F"/>
    <a:srgbClr val="FF0000"/>
    <a:srgbClr val="521B93"/>
    <a:srgbClr val="F3A3AF"/>
    <a:srgbClr val="3B1393"/>
    <a:srgbClr val="FFE5BF"/>
    <a:srgbClr val="FED17F"/>
    <a:srgbClr val="3593B4"/>
    <a:srgbClr val="2F46AA"/>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04" autoAdjust="0"/>
    <p:restoredTop sz="94986" autoAdjust="0"/>
  </p:normalViewPr>
  <p:slideViewPr>
    <p:cSldViewPr snapToGrid="0">
      <p:cViewPr varScale="1">
        <p:scale>
          <a:sx n="105" d="100"/>
          <a:sy n="105" d="100"/>
        </p:scale>
        <p:origin x="8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bleStyles" Target="tableStyles.xml"/><Relationship Id="rId21" Type="http://schemas.openxmlformats.org/officeDocument/2006/relationships/slide" Target="slides/slide12.xml"/><Relationship Id="rId34" Type="http://schemas.openxmlformats.org/officeDocument/2006/relationships/handoutMaster" Target="handoutMasters/handoutMaster1.xml"/><Relationship Id="rId42" Type="http://schemas.openxmlformats.org/officeDocument/2006/relationships/customXml" Target="../customXml/item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commentAuthors" Target="commentAuthor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1850FC-0111-4530-8069-5BDB7EE3FB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Verdana" panose="020B0604030504040204" pitchFamily="34" charset="0"/>
            </a:endParaRPr>
          </a:p>
        </p:txBody>
      </p:sp>
      <p:sp>
        <p:nvSpPr>
          <p:cNvPr id="3" name="Date Placeholder 2">
            <a:extLst>
              <a:ext uri="{FF2B5EF4-FFF2-40B4-BE49-F238E27FC236}">
                <a16:creationId xmlns:a16="http://schemas.microsoft.com/office/drawing/2014/main" id="{5434A2B7-7023-4287-ADEC-44168DDA0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11244F-BAAC-45B5-BE6F-6ECD5C0CEA5F}" type="datetimeFigureOut">
              <a:rPr lang="en-US" smtClean="0">
                <a:latin typeface="Verdana" panose="020B0604030504040204" pitchFamily="34" charset="0"/>
              </a:rPr>
              <a:t>8/1/2020</a:t>
            </a:fld>
            <a:endParaRPr lang="en-US" dirty="0">
              <a:latin typeface="Verdana" panose="020B0604030504040204" pitchFamily="34" charset="0"/>
            </a:endParaRPr>
          </a:p>
        </p:txBody>
      </p:sp>
      <p:sp>
        <p:nvSpPr>
          <p:cNvPr id="4" name="Footer Placeholder 3">
            <a:extLst>
              <a:ext uri="{FF2B5EF4-FFF2-40B4-BE49-F238E27FC236}">
                <a16:creationId xmlns:a16="http://schemas.microsoft.com/office/drawing/2014/main" id="{CFCCF615-D79F-4581-A805-9003A1866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Verdana" panose="020B0604030504040204" pitchFamily="34" charset="0"/>
            </a:endParaRPr>
          </a:p>
        </p:txBody>
      </p:sp>
      <p:sp>
        <p:nvSpPr>
          <p:cNvPr id="5" name="Slide Number Placeholder 4">
            <a:extLst>
              <a:ext uri="{FF2B5EF4-FFF2-40B4-BE49-F238E27FC236}">
                <a16:creationId xmlns:a16="http://schemas.microsoft.com/office/drawing/2014/main" id="{0C23E9B9-E747-4066-82AE-D06C982B6C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754751-CC16-4FBD-9C1B-1EDE4CFB6AA6}" type="slidenum">
              <a:rPr lang="en-US" smtClean="0">
                <a:latin typeface="Verdana" panose="020B0604030504040204" pitchFamily="34" charset="0"/>
              </a:rPr>
              <a:t>‹#›</a:t>
            </a:fld>
            <a:endParaRPr lang="en-US" dirty="0">
              <a:latin typeface="Verdana" panose="020B0604030504040204" pitchFamily="34" charset="0"/>
            </a:endParaRPr>
          </a:p>
        </p:txBody>
      </p:sp>
    </p:spTree>
    <p:extLst>
      <p:ext uri="{BB962C8B-B14F-4D97-AF65-F5344CB8AC3E}">
        <p14:creationId xmlns:p14="http://schemas.microsoft.com/office/powerpoint/2010/main" val="3439694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Verdana" panose="020B0604030504040204" pitchFamily="34" charset="0"/>
              </a:defRPr>
            </a:lvl1pPr>
          </a:lstStyle>
          <a:p>
            <a:fld id="{9FCBEF9A-153E-470E-A98E-C452CE46A127}" type="datetimeFigureOut">
              <a:rPr lang="en-US" smtClean="0"/>
              <a:pPr/>
              <a:t>8/1/2020</a:t>
            </a:fld>
            <a:endParaRPr lang="en-US" dirty="0"/>
          </a:p>
        </p:txBody>
      </p:sp>
      <p:sp>
        <p:nvSpPr>
          <p:cNvPr id="4" name="Slide Image Placeholder 3"/>
          <p:cNvSpPr>
            <a:spLocks noGrp="1" noRot="1" noChangeAspect="1"/>
          </p:cNvSpPr>
          <p:nvPr>
            <p:ph type="sldImg" idx="2"/>
          </p:nvPr>
        </p:nvSpPr>
        <p:spPr>
          <a:xfrm>
            <a:off x="0" y="1143000"/>
            <a:ext cx="68580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Verdana" panose="020B0604030504040204" pitchFamily="34" charset="0"/>
              </a:defRPr>
            </a:lvl1pPr>
          </a:lstStyle>
          <a:p>
            <a:fld id="{BCDB3FBC-CC89-40CE-A21A-731FB3BB2AD3}" type="slidenum">
              <a:rPr lang="en-US" smtClean="0"/>
              <a:pPr/>
              <a:t>‹#›</a:t>
            </a:fld>
            <a:endParaRPr lang="en-US" dirty="0"/>
          </a:p>
        </p:txBody>
      </p:sp>
    </p:spTree>
    <p:extLst>
      <p:ext uri="{BB962C8B-B14F-4D97-AF65-F5344CB8AC3E}">
        <p14:creationId xmlns:p14="http://schemas.microsoft.com/office/powerpoint/2010/main" val="3295878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anose="020B0604030504040204" pitchFamily="34" charset="0"/>
        <a:ea typeface="+mn-ea"/>
        <a:cs typeface="+mn-cs"/>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B3FBC-CC89-40CE-A21A-731FB3BB2AD3}" type="slidenum">
              <a:rPr lang="en-US" smtClean="0"/>
              <a:pPr/>
              <a:t>1</a:t>
            </a:fld>
            <a:endParaRPr lang="en-US" dirty="0"/>
          </a:p>
        </p:txBody>
      </p:sp>
    </p:spTree>
    <p:extLst>
      <p:ext uri="{BB962C8B-B14F-4D97-AF65-F5344CB8AC3E}">
        <p14:creationId xmlns:p14="http://schemas.microsoft.com/office/powerpoint/2010/main" val="24905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Clear up any confusion and answer questions.</a:t>
            </a:r>
          </a:p>
        </p:txBody>
      </p:sp>
      <p:sp>
        <p:nvSpPr>
          <p:cNvPr id="4" name="Slide Number Placeholder 3"/>
          <p:cNvSpPr>
            <a:spLocks noGrp="1"/>
          </p:cNvSpPr>
          <p:nvPr>
            <p:ph type="sldNum" sz="quarter" idx="10"/>
          </p:nvPr>
        </p:nvSpPr>
        <p:spPr/>
        <p:txBody>
          <a:bodyPr/>
          <a:lstStyle/>
          <a:p>
            <a:fld id="{77542409-6A04-4DC6-AC3A-D3758287A8F2}" type="slidenum">
              <a:rPr lang="uk-UA" smtClean="0"/>
              <a:pPr/>
              <a:t>22</a:t>
            </a:fld>
            <a:endParaRPr lang="uk-UA" dirty="0"/>
          </a:p>
        </p:txBody>
      </p:sp>
    </p:spTree>
    <p:extLst>
      <p:ext uri="{BB962C8B-B14F-4D97-AF65-F5344CB8AC3E}">
        <p14:creationId xmlns:p14="http://schemas.microsoft.com/office/powerpoint/2010/main" val="12701582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6.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1.png"/><Relationship Id="rId17" Type="http://schemas.openxmlformats.org/officeDocument/2006/relationships/image" Target="../media/image24.svg"/><Relationship Id="rId2" Type="http://schemas.openxmlformats.org/officeDocument/2006/relationships/image" Target="../media/image12.png"/><Relationship Id="rId16"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0.svg"/><Relationship Id="rId5" Type="http://schemas.openxmlformats.org/officeDocument/2006/relationships/image" Target="../media/image15.svg"/><Relationship Id="rId15" Type="http://schemas.openxmlformats.org/officeDocument/2006/relationships/image" Target="../media/image10.sv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8.svg"/><Relationship Id="rId14"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Master" Target="../slideMasters/slideMaster8.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9.png"/><Relationship Id="rId1" Type="http://schemas.openxmlformats.org/officeDocument/2006/relationships/slideMaster" Target="../slideMasters/slideMaster8.xml"/><Relationship Id="rId6" Type="http://schemas.microsoft.com/office/2007/relationships/hdphoto" Target="../media/hdphoto3.wdp"/><Relationship Id="rId5" Type="http://schemas.openxmlformats.org/officeDocument/2006/relationships/image" Target="../media/image51.png"/><Relationship Id="rId4" Type="http://schemas.openxmlformats.org/officeDocument/2006/relationships/image" Target="../media/image50.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B4CF5F-C9C9-47B4-92F7-4325F3DF1B13}"/>
              </a:ext>
            </a:extLst>
          </p:cNvPr>
          <p:cNvSpPr/>
          <p:nvPr userDrawn="1"/>
        </p:nvSpPr>
        <p:spPr>
          <a:xfrm>
            <a:off x="3034284" y="617706"/>
            <a:ext cx="4114800" cy="48686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latin typeface="Verdana" panose="020B0604030504040204" pitchFamily="34" charset="0"/>
            </a:endParaRPr>
          </a:p>
        </p:txBody>
      </p:sp>
      <p:sp>
        <p:nvSpPr>
          <p:cNvPr id="9" name="Title 1">
            <a:extLst>
              <a:ext uri="{FF2B5EF4-FFF2-40B4-BE49-F238E27FC236}">
                <a16:creationId xmlns:a16="http://schemas.microsoft.com/office/drawing/2014/main" id="{012F5549-70EE-40FE-8380-CE8470F741B3}"/>
              </a:ext>
            </a:extLst>
          </p:cNvPr>
          <p:cNvSpPr>
            <a:spLocks noGrp="1"/>
          </p:cNvSpPr>
          <p:nvPr>
            <p:ph type="ctrTitle"/>
          </p:nvPr>
        </p:nvSpPr>
        <p:spPr>
          <a:xfrm>
            <a:off x="3131799" y="2952127"/>
            <a:ext cx="3969858" cy="1955800"/>
          </a:xfrm>
          <a:prstGeom prst="rect">
            <a:avLst/>
          </a:prstGeom>
        </p:spPr>
        <p:txBody>
          <a:bodyPr anchor="b">
            <a:normAutofit/>
          </a:bodyPr>
          <a:lstStyle>
            <a:lvl1pPr algn="l">
              <a:lnSpc>
                <a:spcPct val="90000"/>
              </a:lnSpc>
              <a:defRPr sz="4400" b="1">
                <a:solidFill>
                  <a:schemeClr val="bg1"/>
                </a:solidFill>
              </a:defRPr>
            </a:lvl1pPr>
          </a:lstStyle>
          <a:p>
            <a:r>
              <a:rPr lang="en-US" dirty="0"/>
              <a:t>Click to edit Master title style</a:t>
            </a:r>
            <a:endParaRPr dirty="0"/>
          </a:p>
        </p:txBody>
      </p:sp>
      <p:sp>
        <p:nvSpPr>
          <p:cNvPr id="10" name="Subtitle 2">
            <a:extLst>
              <a:ext uri="{FF2B5EF4-FFF2-40B4-BE49-F238E27FC236}">
                <a16:creationId xmlns:a16="http://schemas.microsoft.com/office/drawing/2014/main" id="{D336B355-0634-4162-BFBF-EA790F87A241}"/>
              </a:ext>
            </a:extLst>
          </p:cNvPr>
          <p:cNvSpPr>
            <a:spLocks noGrp="1"/>
          </p:cNvSpPr>
          <p:nvPr>
            <p:ph type="subTitle" idx="1"/>
          </p:nvPr>
        </p:nvSpPr>
        <p:spPr>
          <a:xfrm>
            <a:off x="3131799" y="4963545"/>
            <a:ext cx="3969858" cy="367025"/>
          </a:xfrm>
          <a:prstGeom prst="rect">
            <a:avLst/>
          </a:prstGeom>
        </p:spPr>
        <p:txBody>
          <a:bodyPr>
            <a:normAutofit/>
          </a:bodyPr>
          <a:lstStyle>
            <a:lvl1pPr marL="0" indent="0" algn="l">
              <a:spcBef>
                <a:spcPts val="0"/>
              </a:spcBef>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23" name="Picture 22">
            <a:extLst>
              <a:ext uri="{FF2B5EF4-FFF2-40B4-BE49-F238E27FC236}">
                <a16:creationId xmlns:a16="http://schemas.microsoft.com/office/drawing/2014/main" id="{30EE2AAB-9120-B849-9E07-AAF3EA8608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0810" y="946241"/>
            <a:ext cx="2221241" cy="3886200"/>
          </a:xfrm>
          <a:prstGeom prst="rect">
            <a:avLst/>
          </a:prstGeom>
        </p:spPr>
      </p:pic>
      <p:pic>
        <p:nvPicPr>
          <p:cNvPr id="24" name="Picture 23">
            <a:extLst>
              <a:ext uri="{FF2B5EF4-FFF2-40B4-BE49-F238E27FC236}">
                <a16:creationId xmlns:a16="http://schemas.microsoft.com/office/drawing/2014/main" id="{9743B8D8-B20E-9144-8CA3-2110FB5618D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07845" y="393154"/>
            <a:ext cx="4167257" cy="2496187"/>
          </a:xfrm>
          <a:prstGeom prst="rect">
            <a:avLst/>
          </a:prstGeom>
        </p:spPr>
      </p:pic>
      <p:pic>
        <p:nvPicPr>
          <p:cNvPr id="25" name="Picture 24">
            <a:extLst>
              <a:ext uri="{FF2B5EF4-FFF2-40B4-BE49-F238E27FC236}">
                <a16:creationId xmlns:a16="http://schemas.microsoft.com/office/drawing/2014/main" id="{CBFC368E-83E6-994F-BBEE-2A2AA5BA6D2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220028" y="1237152"/>
            <a:ext cx="2908596" cy="3429949"/>
          </a:xfrm>
          <a:prstGeom prst="rect">
            <a:avLst/>
          </a:prstGeom>
        </p:spPr>
      </p:pic>
      <p:pic>
        <p:nvPicPr>
          <p:cNvPr id="26" name="Picture 25">
            <a:extLst>
              <a:ext uri="{FF2B5EF4-FFF2-40B4-BE49-F238E27FC236}">
                <a16:creationId xmlns:a16="http://schemas.microsoft.com/office/drawing/2014/main" id="{A859AED6-7831-6D48-A3B2-408F90FD7A8B}"/>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477335" y="960388"/>
            <a:ext cx="1440460" cy="3590294"/>
          </a:xfrm>
          <a:prstGeom prst="rect">
            <a:avLst/>
          </a:prstGeom>
        </p:spPr>
      </p:pic>
      <p:grpSp>
        <p:nvGrpSpPr>
          <p:cNvPr id="11" name="Group 10">
            <a:extLst>
              <a:ext uri="{FF2B5EF4-FFF2-40B4-BE49-F238E27FC236}">
                <a16:creationId xmlns:a16="http://schemas.microsoft.com/office/drawing/2014/main" id="{04BC96ED-F951-43A5-B57B-41727F3FAB81}"/>
              </a:ext>
            </a:extLst>
          </p:cNvPr>
          <p:cNvGrpSpPr/>
          <p:nvPr userDrawn="1"/>
        </p:nvGrpSpPr>
        <p:grpSpPr>
          <a:xfrm>
            <a:off x="375369" y="462052"/>
            <a:ext cx="383814" cy="383814"/>
            <a:chOff x="254440" y="410958"/>
            <a:chExt cx="383814" cy="383814"/>
          </a:xfrm>
        </p:grpSpPr>
        <p:sp>
          <p:nvSpPr>
            <p:cNvPr id="12" name="Oval 11">
              <a:extLst>
                <a:ext uri="{FF2B5EF4-FFF2-40B4-BE49-F238E27FC236}">
                  <a16:creationId xmlns:a16="http://schemas.microsoft.com/office/drawing/2014/main" id="{22BBD034-CEAF-4E2D-B523-5A2C6ABC81E8}"/>
                </a:ext>
              </a:extLst>
            </p:cNvPr>
            <p:cNvSpPr/>
            <p:nvPr userDrawn="1"/>
          </p:nvSpPr>
          <p:spPr>
            <a:xfrm>
              <a:off x="254441" y="410959"/>
              <a:ext cx="383813" cy="383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Brain in head">
              <a:extLst>
                <a:ext uri="{FF2B5EF4-FFF2-40B4-BE49-F238E27FC236}">
                  <a16:creationId xmlns:a16="http://schemas.microsoft.com/office/drawing/2014/main" id="{BAE1107E-011A-4B47-92FF-1A4D3F4CC7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4440" y="410958"/>
              <a:ext cx="383814" cy="383814"/>
            </a:xfrm>
            <a:prstGeom prst="rect">
              <a:avLst/>
            </a:prstGeom>
          </p:spPr>
        </p:pic>
      </p:grpSp>
      <p:grpSp>
        <p:nvGrpSpPr>
          <p:cNvPr id="14" name="Group 13">
            <a:extLst>
              <a:ext uri="{FF2B5EF4-FFF2-40B4-BE49-F238E27FC236}">
                <a16:creationId xmlns:a16="http://schemas.microsoft.com/office/drawing/2014/main" id="{F55B2C55-7A5D-4056-9C93-B2A69B5AF6A9}"/>
              </a:ext>
            </a:extLst>
          </p:cNvPr>
          <p:cNvGrpSpPr/>
          <p:nvPr userDrawn="1"/>
        </p:nvGrpSpPr>
        <p:grpSpPr>
          <a:xfrm>
            <a:off x="963340" y="462052"/>
            <a:ext cx="383814" cy="383814"/>
            <a:chOff x="245327" y="185254"/>
            <a:chExt cx="383814" cy="383814"/>
          </a:xfrm>
        </p:grpSpPr>
        <p:sp>
          <p:nvSpPr>
            <p:cNvPr id="15" name="Oval 14">
              <a:extLst>
                <a:ext uri="{FF2B5EF4-FFF2-40B4-BE49-F238E27FC236}">
                  <a16:creationId xmlns:a16="http://schemas.microsoft.com/office/drawing/2014/main" id="{E49C1231-0128-4BDD-AA23-82D0EBC7E9DD}"/>
                </a:ext>
              </a:extLst>
            </p:cNvPr>
            <p:cNvSpPr/>
            <p:nvPr userDrawn="1"/>
          </p:nvSpPr>
          <p:spPr>
            <a:xfrm>
              <a:off x="245327" y="185254"/>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icroscope">
              <a:extLst>
                <a:ext uri="{FF2B5EF4-FFF2-40B4-BE49-F238E27FC236}">
                  <a16:creationId xmlns:a16="http://schemas.microsoft.com/office/drawing/2014/main" id="{C4DBC8C4-D532-432B-9C59-5CD328DED8C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7752" y="207679"/>
              <a:ext cx="338965" cy="338965"/>
            </a:xfrm>
            <a:prstGeom prst="rect">
              <a:avLst/>
            </a:prstGeom>
          </p:spPr>
        </p:pic>
      </p:grpSp>
      <p:grpSp>
        <p:nvGrpSpPr>
          <p:cNvPr id="17" name="Group 16">
            <a:extLst>
              <a:ext uri="{FF2B5EF4-FFF2-40B4-BE49-F238E27FC236}">
                <a16:creationId xmlns:a16="http://schemas.microsoft.com/office/drawing/2014/main" id="{8D9E935A-6A1B-483B-91CA-B2BB93C050FB}"/>
              </a:ext>
            </a:extLst>
          </p:cNvPr>
          <p:cNvGrpSpPr/>
          <p:nvPr userDrawn="1"/>
        </p:nvGrpSpPr>
        <p:grpSpPr>
          <a:xfrm>
            <a:off x="1551311" y="454857"/>
            <a:ext cx="383814" cy="391009"/>
            <a:chOff x="229607" y="146696"/>
            <a:chExt cx="383814" cy="391009"/>
          </a:xfrm>
        </p:grpSpPr>
        <p:sp>
          <p:nvSpPr>
            <p:cNvPr id="18" name="Oval 17">
              <a:extLst>
                <a:ext uri="{FF2B5EF4-FFF2-40B4-BE49-F238E27FC236}">
                  <a16:creationId xmlns:a16="http://schemas.microsoft.com/office/drawing/2014/main" id="{6E12CE9C-8D67-4D75-9573-C405194AB2D3}"/>
                </a:ext>
              </a:extLst>
            </p:cNvPr>
            <p:cNvSpPr/>
            <p:nvPr userDrawn="1"/>
          </p:nvSpPr>
          <p:spPr>
            <a:xfrm>
              <a:off x="234769" y="164215"/>
              <a:ext cx="373490" cy="37349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Flask">
              <a:extLst>
                <a:ext uri="{FF2B5EF4-FFF2-40B4-BE49-F238E27FC236}">
                  <a16:creationId xmlns:a16="http://schemas.microsoft.com/office/drawing/2014/main" id="{73F001A3-4137-41FE-AFB6-F68C00CB23D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29607" y="146696"/>
              <a:ext cx="383814" cy="383814"/>
            </a:xfrm>
            <a:prstGeom prst="rect">
              <a:avLst/>
            </a:prstGeom>
          </p:spPr>
        </p:pic>
      </p:grpSp>
      <p:pic>
        <p:nvPicPr>
          <p:cNvPr id="3" name="Picture 2" descr="A close up of a logo&#10;&#10;Description automatically generated">
            <a:extLst>
              <a:ext uri="{FF2B5EF4-FFF2-40B4-BE49-F238E27FC236}">
                <a16:creationId xmlns:a16="http://schemas.microsoft.com/office/drawing/2014/main" id="{8B66B6D6-385A-40E2-B894-54CB9BEF8664}"/>
              </a:ext>
            </a:extLst>
          </p:cNvPr>
          <p:cNvPicPr>
            <a:picLocks noChangeAspect="1"/>
          </p:cNvPicPr>
          <p:nvPr userDrawn="1"/>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6769" y="4873370"/>
            <a:ext cx="457200" cy="457200"/>
          </a:xfrm>
          <a:prstGeom prst="rect">
            <a:avLst/>
          </a:prstGeom>
        </p:spPr>
      </p:pic>
    </p:spTree>
    <p:extLst>
      <p:ext uri="{BB962C8B-B14F-4D97-AF65-F5344CB8AC3E}">
        <p14:creationId xmlns:p14="http://schemas.microsoft.com/office/powerpoint/2010/main" val="129106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5400000">
            <a:off x="8558233" y="720295"/>
            <a:ext cx="2945205" cy="1971355"/>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E4308B24-2AB3-7B4C-AA2B-248125D2447D}"/>
              </a:ext>
            </a:extLst>
          </p:cNvPr>
          <p:cNvSpPr/>
          <p:nvPr userDrawn="1"/>
        </p:nvSpPr>
        <p:spPr>
          <a:xfrm>
            <a:off x="670560" y="1328123"/>
            <a:ext cx="6868996" cy="1569660"/>
          </a:xfrm>
          <a:prstGeom prst="rect">
            <a:avLst/>
          </a:prstGeom>
        </p:spPr>
        <p:txBody>
          <a:bodyPr wrap="squar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The digestive system is a group of organs working together to turn food into nutrients, which the body uses for energy, growth, and cell repair.</a:t>
            </a:r>
          </a:p>
        </p:txBody>
      </p:sp>
      <p:sp>
        <p:nvSpPr>
          <p:cNvPr id="7" name="TextBox 6">
            <a:extLst>
              <a:ext uri="{FF2B5EF4-FFF2-40B4-BE49-F238E27FC236}">
                <a16:creationId xmlns:a16="http://schemas.microsoft.com/office/drawing/2014/main" id="{02110A49-B37F-814B-8041-04118193DDF8}"/>
              </a:ext>
            </a:extLst>
          </p:cNvPr>
          <p:cNvSpPr txBox="1"/>
          <p:nvPr userDrawn="1"/>
        </p:nvSpPr>
        <p:spPr>
          <a:xfrm>
            <a:off x="8356382" y="3328688"/>
            <a:ext cx="3348909" cy="584775"/>
          </a:xfrm>
          <a:prstGeom prst="rect">
            <a:avLst/>
          </a:prstGeom>
          <a:noFill/>
        </p:spPr>
        <p:txBody>
          <a:bodyPr wrap="square" rtlCol="0">
            <a:spAutoFit/>
          </a:bodyPr>
          <a:lstStyle/>
          <a:p>
            <a:pPr algn="l"/>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Do you recognize any major organs in the diagram above? </a:t>
            </a:r>
          </a:p>
        </p:txBody>
      </p:sp>
    </p:spTree>
    <p:extLst>
      <p:ext uri="{BB962C8B-B14F-4D97-AF65-F5344CB8AC3E}">
        <p14:creationId xmlns:p14="http://schemas.microsoft.com/office/powerpoint/2010/main" val="1445001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4" name="Picture 6" descr="http://vignette3.wikia.nocookie.net/ifes/images/9/96/Nol_pharynx.png/revision/latest?cb=20130803183819"/>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385975" y="448741"/>
            <a:ext cx="2463125" cy="1762366"/>
          </a:xfrm>
          <a:prstGeom prst="rect">
            <a:avLst/>
          </a:prstGeom>
          <a:solidFill>
            <a:schemeClr val="bg1"/>
          </a:solidFill>
          <a:ln w="9525">
            <a:solidFill>
              <a:sysClr val="windowText" lastClr="000000"/>
            </a:solidFill>
          </a:ln>
        </p:spPr>
      </p:pic>
      <p:sp>
        <p:nvSpPr>
          <p:cNvPr id="25" name="TextBox 24"/>
          <p:cNvSpPr txBox="1"/>
          <p:nvPr userDrawn="1"/>
        </p:nvSpPr>
        <p:spPr>
          <a:xfrm>
            <a:off x="8144065" y="2431668"/>
            <a:ext cx="3756318" cy="830997"/>
          </a:xfrm>
          <a:prstGeom prst="rect">
            <a:avLst/>
          </a:prstGeom>
          <a:solidFill>
            <a:schemeClr val="accent2">
              <a:lumMod val="20000"/>
              <a:lumOff val="80000"/>
            </a:scheme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Verdana" panose="020B0604030504040204" pitchFamily="34" charset="0"/>
              </a:rPr>
              <a:t>The epiglottis acts as a switch to route food to the esophagus and air to the larynx and trachea.</a:t>
            </a:r>
          </a:p>
        </p:txBody>
      </p:sp>
      <p:cxnSp>
        <p:nvCxnSpPr>
          <p:cNvPr id="26" name="Straight Arrow Connector 25"/>
          <p:cNvCxnSpPr>
            <a:cxnSpLocks/>
          </p:cNvCxnSpPr>
          <p:nvPr userDrawn="1"/>
        </p:nvCxnSpPr>
        <p:spPr>
          <a:xfrm flipV="1">
            <a:off x="9676263" y="1623299"/>
            <a:ext cx="446692" cy="464808"/>
          </a:xfrm>
          <a:prstGeom prst="straightConnector1">
            <a:avLst/>
          </a:prstGeom>
          <a:noFill/>
          <a:ln w="53975" cap="flat" cmpd="sng" algn="ctr">
            <a:solidFill>
              <a:srgbClr val="F3A32F"/>
            </a:solidFill>
            <a:prstDash val="solid"/>
            <a:miter lim="800000"/>
            <a:tailEnd type="arrow"/>
          </a:ln>
          <a:effectLst/>
        </p:spPr>
      </p:cxnSp>
      <p:sp>
        <p:nvSpPr>
          <p:cNvPr id="11" name="Rectangle 10">
            <a:extLst>
              <a:ext uri="{FF2B5EF4-FFF2-40B4-BE49-F238E27FC236}">
                <a16:creationId xmlns:a16="http://schemas.microsoft.com/office/drawing/2014/main" id="{85622131-3E23-9D45-A736-41EDDE1D08A1}"/>
              </a:ext>
            </a:extLst>
          </p:cNvPr>
          <p:cNvSpPr/>
          <p:nvPr userDrawn="1"/>
        </p:nvSpPr>
        <p:spPr>
          <a:xfrm>
            <a:off x="345622" y="1328123"/>
            <a:ext cx="7193934" cy="3144451"/>
          </a:xfrm>
          <a:prstGeom prst="rect">
            <a:avLst/>
          </a:prstGeom>
        </p:spPr>
        <p:txBody>
          <a:bodyPr wrap="square">
            <a:spAutoFit/>
          </a:bodyPr>
          <a:lstStyle/>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The passage that leads from the cavities of the nose and mouth to the larynx and esophagus.</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Both food and air pass through here, so it’s part of the respiratory and digestive systems.</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Made up of 3 parts</a:t>
            </a:r>
          </a:p>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12" name="Rectangle 11">
            <a:extLst>
              <a:ext uri="{FF2B5EF4-FFF2-40B4-BE49-F238E27FC236}">
                <a16:creationId xmlns:a16="http://schemas.microsoft.com/office/drawing/2014/main" id="{5D399AB1-C168-C244-8F86-0D25682B89BA}"/>
              </a:ext>
            </a:extLst>
          </p:cNvPr>
          <p:cNvSpPr/>
          <p:nvPr userDrawn="1"/>
        </p:nvSpPr>
        <p:spPr>
          <a:xfrm>
            <a:off x="345621" y="779282"/>
            <a:ext cx="3586238"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Throat or Pharynx</a:t>
            </a:r>
          </a:p>
        </p:txBody>
      </p:sp>
      <p:sp>
        <p:nvSpPr>
          <p:cNvPr id="13" name="TextBox 12">
            <a:extLst>
              <a:ext uri="{FF2B5EF4-FFF2-40B4-BE49-F238E27FC236}">
                <a16:creationId xmlns:a16="http://schemas.microsoft.com/office/drawing/2014/main" id="{35736DEB-F1CD-2D4F-9B80-0562F868A6E1}"/>
              </a:ext>
            </a:extLst>
          </p:cNvPr>
          <p:cNvSpPr txBox="1"/>
          <p:nvPr userDrawn="1"/>
        </p:nvSpPr>
        <p:spPr>
          <a:xfrm>
            <a:off x="8144065" y="3623639"/>
            <a:ext cx="3756319" cy="584775"/>
          </a:xfrm>
          <a:prstGeom prst="rect">
            <a:avLst/>
          </a:prstGeom>
          <a:noFill/>
          <a:ln>
            <a:noFill/>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Verdana" panose="020B0604030504040204" pitchFamily="34" charset="0"/>
              </a:rPr>
              <a:t>What other system does the throat and pharynx work with? </a:t>
            </a:r>
          </a:p>
        </p:txBody>
      </p:sp>
    </p:spTree>
    <p:extLst>
      <p:ext uri="{BB962C8B-B14F-4D97-AF65-F5344CB8AC3E}">
        <p14:creationId xmlns:p14="http://schemas.microsoft.com/office/powerpoint/2010/main" val="1417887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2" descr="Image result for Stomach Acid Breaking Down Food"/>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934449" y="272129"/>
            <a:ext cx="2342169" cy="2342169"/>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F49577-4321-B74C-A798-065C3E414E4F}"/>
              </a:ext>
            </a:extLst>
          </p:cNvPr>
          <p:cNvSpPr/>
          <p:nvPr userDrawn="1"/>
        </p:nvSpPr>
        <p:spPr>
          <a:xfrm>
            <a:off x="345622" y="1328123"/>
            <a:ext cx="7315018" cy="2842317"/>
          </a:xfrm>
          <a:prstGeom prst="rect">
            <a:avLst/>
          </a:prstGeom>
        </p:spPr>
        <p:txBody>
          <a:bodyPr wrap="square">
            <a:spAutoFit/>
          </a:bodyPr>
          <a:lstStyle/>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J-shaped muscular sac-like organ that stores food and grinds and mixes it into a liquid</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About the size of two fists next to each other</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Contains hydrochloric acid and digestive enzymes that continue the digestion of food</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Acid in the stomach kills bacteria</a:t>
            </a:r>
          </a:p>
        </p:txBody>
      </p:sp>
      <p:sp>
        <p:nvSpPr>
          <p:cNvPr id="6" name="Rectangle 5">
            <a:extLst>
              <a:ext uri="{FF2B5EF4-FFF2-40B4-BE49-F238E27FC236}">
                <a16:creationId xmlns:a16="http://schemas.microsoft.com/office/drawing/2014/main" id="{F3B5940E-D048-8541-80B6-891C5870D1F3}"/>
              </a:ext>
            </a:extLst>
          </p:cNvPr>
          <p:cNvSpPr/>
          <p:nvPr userDrawn="1"/>
        </p:nvSpPr>
        <p:spPr>
          <a:xfrm>
            <a:off x="345621" y="779282"/>
            <a:ext cx="1811714"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Stomach</a:t>
            </a:r>
          </a:p>
        </p:txBody>
      </p:sp>
      <p:sp>
        <p:nvSpPr>
          <p:cNvPr id="7" name="TextBox 6">
            <a:extLst>
              <a:ext uri="{FF2B5EF4-FFF2-40B4-BE49-F238E27FC236}">
                <a16:creationId xmlns:a16="http://schemas.microsoft.com/office/drawing/2014/main" id="{4D2C86A3-AB39-3845-BACA-4D2EE13F0343}"/>
              </a:ext>
            </a:extLst>
          </p:cNvPr>
          <p:cNvSpPr txBox="1"/>
          <p:nvPr userDrawn="1"/>
        </p:nvSpPr>
        <p:spPr>
          <a:xfrm>
            <a:off x="8178800" y="2770505"/>
            <a:ext cx="3667578" cy="1384995"/>
          </a:xfrm>
          <a:prstGeom prst="rect">
            <a:avLst/>
          </a:prstGeom>
          <a:noFill/>
        </p:spPr>
        <p:txBody>
          <a:bodyPr wrap="square" rtlCol="0">
            <a:spAutoFit/>
          </a:bodyPr>
          <a:lstStyle/>
          <a:p>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When food ends up in the stomach, it meets hydrochloric acid and digestive enzymes. Would this be an example of mechanical or chemical digestion? (Hint: Would this be an example of a physical or chemical change?)</a:t>
            </a:r>
          </a:p>
        </p:txBody>
      </p:sp>
    </p:spTree>
    <p:extLst>
      <p:ext uri="{BB962C8B-B14F-4D97-AF65-F5344CB8AC3E}">
        <p14:creationId xmlns:p14="http://schemas.microsoft.com/office/powerpoint/2010/main" val="1836050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9FD8BD-AB50-4847-9866-D6C3750B71E9}"/>
              </a:ext>
            </a:extLst>
          </p:cNvPr>
          <p:cNvSpPr/>
          <p:nvPr userDrawn="1"/>
        </p:nvSpPr>
        <p:spPr>
          <a:xfrm>
            <a:off x="345622" y="1328123"/>
            <a:ext cx="7193934" cy="2368854"/>
          </a:xfrm>
          <a:prstGeom prst="rect">
            <a:avLst/>
          </a:prstGeom>
        </p:spPr>
        <p:txBody>
          <a:bodyPr wrap="square">
            <a:spAutoFit/>
          </a:bodyPr>
          <a:lstStyle/>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Long, thick tube about 2 1/2 “ in diameter and about 5 feet long</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Absorbs water and nutrients the small intestines don’t absorb</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Processes waste so that defecation (excretion of waste) is easy and convenient</a:t>
            </a:r>
          </a:p>
        </p:txBody>
      </p:sp>
      <p:sp>
        <p:nvSpPr>
          <p:cNvPr id="6" name="Rectangle 5">
            <a:extLst>
              <a:ext uri="{FF2B5EF4-FFF2-40B4-BE49-F238E27FC236}">
                <a16:creationId xmlns:a16="http://schemas.microsoft.com/office/drawing/2014/main" id="{E8D831E7-93F5-6245-BB73-D74A6A36A854}"/>
              </a:ext>
            </a:extLst>
          </p:cNvPr>
          <p:cNvSpPr/>
          <p:nvPr userDrawn="1"/>
        </p:nvSpPr>
        <p:spPr>
          <a:xfrm>
            <a:off x="345621" y="779282"/>
            <a:ext cx="4596130"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Large Intestine (Colon)</a:t>
            </a:r>
          </a:p>
        </p:txBody>
      </p:sp>
      <p:pic>
        <p:nvPicPr>
          <p:cNvPr id="7" name="Picture 2" descr="Image result for Large Intestine">
            <a:extLst>
              <a:ext uri="{FF2B5EF4-FFF2-40B4-BE49-F238E27FC236}">
                <a16:creationId xmlns:a16="http://schemas.microsoft.com/office/drawing/2014/main" id="{CFD379E5-E1E5-2F49-9897-F653A49B7FF6}"/>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096375" y="226004"/>
            <a:ext cx="1899688" cy="2877634"/>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A3CC04E6-249D-C447-889E-B50E8AE2FE52}"/>
              </a:ext>
            </a:extLst>
          </p:cNvPr>
          <p:cNvSpPr/>
          <p:nvPr userDrawn="1"/>
        </p:nvSpPr>
        <p:spPr>
          <a:xfrm rot="16200000">
            <a:off x="8594022" y="1117133"/>
            <a:ext cx="381337" cy="1095375"/>
          </a:xfrm>
          <a:prstGeom prst="downArrow">
            <a:avLst/>
          </a:prstGeom>
          <a:solidFill>
            <a:srgbClr val="F3A32F"/>
          </a:solidFill>
          <a:ln>
            <a:solidFill>
              <a:srgbClr val="3B1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71CE6E5-9C3F-9040-B45D-673184D708AE}"/>
              </a:ext>
            </a:extLst>
          </p:cNvPr>
          <p:cNvSpPr txBox="1"/>
          <p:nvPr userDrawn="1"/>
        </p:nvSpPr>
        <p:spPr>
          <a:xfrm>
            <a:off x="8014038" y="3204492"/>
            <a:ext cx="3929975" cy="584775"/>
          </a:xfrm>
          <a:prstGeom prst="rect">
            <a:avLst/>
          </a:prstGeom>
          <a:noFill/>
        </p:spPr>
        <p:txBody>
          <a:bodyPr wrap="square" rtlCol="0">
            <a:spAutoFit/>
          </a:bodyPr>
          <a:lstStyle/>
          <a:p>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What does the large intestine absorb?</a:t>
            </a:r>
          </a:p>
        </p:txBody>
      </p:sp>
    </p:spTree>
    <p:extLst>
      <p:ext uri="{BB962C8B-B14F-4D97-AF65-F5344CB8AC3E}">
        <p14:creationId xmlns:p14="http://schemas.microsoft.com/office/powerpoint/2010/main" val="3124918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4"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72198" y="1085233"/>
            <a:ext cx="3112660" cy="3131336"/>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userDrawn="1"/>
        </p:nvSpPr>
        <p:spPr>
          <a:xfrm>
            <a:off x="8776973" y="2650901"/>
            <a:ext cx="675121" cy="307777"/>
          </a:xfrm>
          <a:prstGeom prst="rect">
            <a:avLst/>
          </a:prstGeom>
          <a:noFill/>
        </p:spPr>
        <p:txBody>
          <a:bodyPr wrap="none" rtlCol="0">
            <a:spAutoFit/>
          </a:bodyPr>
          <a:lstStyle/>
          <a:p>
            <a:pPr defTabSz="914400"/>
            <a:r>
              <a:rPr lang="en-US" sz="1400" dirty="0">
                <a:solidFill>
                  <a:prstClr val="black"/>
                </a:solidFill>
                <a:latin typeface="Verdana" panose="020B0604030504040204" pitchFamily="34" charset="0"/>
              </a:rPr>
              <a:t>Teeth</a:t>
            </a:r>
            <a:endParaRPr lang="en-US" dirty="0">
              <a:solidFill>
                <a:prstClr val="black"/>
              </a:solidFill>
              <a:latin typeface="Verdana" panose="020B0604030504040204" pitchFamily="34" charset="0"/>
            </a:endParaRPr>
          </a:p>
        </p:txBody>
      </p:sp>
      <p:sp>
        <p:nvSpPr>
          <p:cNvPr id="7" name="Rectangle 6">
            <a:extLst>
              <a:ext uri="{FF2B5EF4-FFF2-40B4-BE49-F238E27FC236}">
                <a16:creationId xmlns:a16="http://schemas.microsoft.com/office/drawing/2014/main" id="{5F5A618F-CA31-904A-AB99-BF3BAF6E0E98}"/>
              </a:ext>
            </a:extLst>
          </p:cNvPr>
          <p:cNvSpPr/>
          <p:nvPr userDrawn="1"/>
        </p:nvSpPr>
        <p:spPr>
          <a:xfrm>
            <a:off x="345622" y="1328123"/>
            <a:ext cx="7193934" cy="3839513"/>
          </a:xfrm>
          <a:prstGeom prst="rect">
            <a:avLst/>
          </a:prstGeom>
        </p:spPr>
        <p:txBody>
          <a:bodyPr wrap="square">
            <a:spAutoFit/>
          </a:body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400" b="0" i="1" u="sng" strike="noStrike" kern="1200" cap="none" spc="0" normalizeH="0" baseline="0" noProof="0" dirty="0">
                <a:ln>
                  <a:noFill/>
                </a:ln>
                <a:solidFill>
                  <a:sysClr val="windowText" lastClr="000000"/>
                </a:solidFill>
                <a:effectLst/>
                <a:uLnTx/>
                <a:uFillTx/>
                <a:latin typeface="Verdana" panose="020B0604030504040204" pitchFamily="34" charset="0"/>
              </a:rPr>
              <a:t>Not</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part of the path of food, but play a critical role in digestion</a:t>
            </a:r>
          </a:p>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rPr>
              <a:t>Teeth</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 designed for cutting and grinding food into smaller pieces</a:t>
            </a:r>
          </a:p>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Tongue</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 helps to push food toward the back part of the mouth for swallowing</a:t>
            </a:r>
          </a:p>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Salivary Glands </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moistens food and begins digestion and also lubricates food as it passes through the mouth, throat and esophagus</a:t>
            </a:r>
          </a:p>
        </p:txBody>
      </p:sp>
      <p:sp>
        <p:nvSpPr>
          <p:cNvPr id="8" name="Rectangle 7">
            <a:extLst>
              <a:ext uri="{FF2B5EF4-FFF2-40B4-BE49-F238E27FC236}">
                <a16:creationId xmlns:a16="http://schemas.microsoft.com/office/drawing/2014/main" id="{A5C3A3F8-3565-9D40-B8BD-1272D00D60E6}"/>
              </a:ext>
            </a:extLst>
          </p:cNvPr>
          <p:cNvSpPr/>
          <p:nvPr userDrawn="1"/>
        </p:nvSpPr>
        <p:spPr>
          <a:xfrm>
            <a:off x="345621" y="779282"/>
            <a:ext cx="3512500"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Accessory Organs</a:t>
            </a:r>
          </a:p>
        </p:txBody>
      </p:sp>
    </p:spTree>
    <p:extLst>
      <p:ext uri="{BB962C8B-B14F-4D97-AF65-F5344CB8AC3E}">
        <p14:creationId xmlns:p14="http://schemas.microsoft.com/office/powerpoint/2010/main" val="249956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5400000">
            <a:off x="7746777" y="1105350"/>
            <a:ext cx="4796776" cy="3134057"/>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a:cxnSpLocks/>
          </p:cNvCxnSpPr>
          <p:nvPr userDrawn="1"/>
        </p:nvCxnSpPr>
        <p:spPr>
          <a:xfrm>
            <a:off x="6774168" y="1712701"/>
            <a:ext cx="3370997" cy="515794"/>
          </a:xfrm>
          <a:prstGeom prst="line">
            <a:avLst/>
          </a:prstGeom>
          <a:noFill/>
          <a:ln w="6350" cap="flat" cmpd="sng" algn="ctr">
            <a:solidFill>
              <a:sysClr val="windowText" lastClr="000000"/>
            </a:solidFill>
            <a:prstDash val="solid"/>
            <a:miter lim="800000"/>
          </a:ln>
          <a:effectLst/>
        </p:spPr>
      </p:cxnSp>
      <p:cxnSp>
        <p:nvCxnSpPr>
          <p:cNvPr id="6" name="Straight Connector 5"/>
          <p:cNvCxnSpPr>
            <a:cxnSpLocks/>
          </p:cNvCxnSpPr>
          <p:nvPr userDrawn="1"/>
        </p:nvCxnSpPr>
        <p:spPr>
          <a:xfrm>
            <a:off x="7148987" y="2571500"/>
            <a:ext cx="2956148" cy="1382447"/>
          </a:xfrm>
          <a:prstGeom prst="line">
            <a:avLst/>
          </a:prstGeom>
          <a:noFill/>
          <a:ln w="6350" cap="flat" cmpd="sng" algn="ctr">
            <a:solidFill>
              <a:sysClr val="windowText" lastClr="000000"/>
            </a:solidFill>
            <a:prstDash val="solid"/>
            <a:miter lim="800000"/>
          </a:ln>
          <a:effectLst/>
        </p:spPr>
      </p:cxnSp>
      <p:cxnSp>
        <p:nvCxnSpPr>
          <p:cNvPr id="7" name="Straight Connector 6"/>
          <p:cNvCxnSpPr>
            <a:cxnSpLocks/>
          </p:cNvCxnSpPr>
          <p:nvPr userDrawn="1"/>
        </p:nvCxnSpPr>
        <p:spPr>
          <a:xfrm>
            <a:off x="6455887" y="3644660"/>
            <a:ext cx="3370997" cy="761136"/>
          </a:xfrm>
          <a:prstGeom prst="line">
            <a:avLst/>
          </a:prstGeom>
          <a:noFill/>
          <a:ln w="6350" cap="flat" cmpd="sng" algn="ctr">
            <a:solidFill>
              <a:sysClr val="windowText" lastClr="000000"/>
            </a:solidFill>
            <a:prstDash val="solid"/>
            <a:miter lim="800000"/>
          </a:ln>
          <a:effectLst/>
        </p:spPr>
      </p:cxnSp>
      <p:sp>
        <p:nvSpPr>
          <p:cNvPr id="14" name="Rectangle 13">
            <a:extLst>
              <a:ext uri="{FF2B5EF4-FFF2-40B4-BE49-F238E27FC236}">
                <a16:creationId xmlns:a16="http://schemas.microsoft.com/office/drawing/2014/main" id="{6574D366-071B-2F4B-9C3D-570713D0EDD4}"/>
              </a:ext>
            </a:extLst>
          </p:cNvPr>
          <p:cNvSpPr/>
          <p:nvPr userDrawn="1"/>
        </p:nvSpPr>
        <p:spPr>
          <a:xfrm>
            <a:off x="345622" y="1328123"/>
            <a:ext cx="7193934" cy="2368854"/>
          </a:xfrm>
          <a:prstGeom prst="rect">
            <a:avLst/>
          </a:prstGeom>
        </p:spPr>
        <p:txBody>
          <a:bodyPr wrap="square">
            <a:spAutoFit/>
          </a:bodyPr>
          <a:lstStyle/>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Heartburn</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or acid reflux occurs when stomach acid gets into the esophagus</a:t>
            </a:r>
          </a:p>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Celiac disease</a:t>
            </a:r>
            <a:r>
              <a:rPr kumimoji="0" lang="en-US" sz="2400" b="0"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 </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sensitivity to gluten, which damages your villi</a:t>
            </a:r>
          </a:p>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Crohn’s Disease </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autoimmune disease that affects the end of the small intestine</a:t>
            </a:r>
          </a:p>
        </p:txBody>
      </p:sp>
      <p:sp>
        <p:nvSpPr>
          <p:cNvPr id="15" name="Rectangle 14">
            <a:extLst>
              <a:ext uri="{FF2B5EF4-FFF2-40B4-BE49-F238E27FC236}">
                <a16:creationId xmlns:a16="http://schemas.microsoft.com/office/drawing/2014/main" id="{49A663A5-37AF-2841-8D89-E26AF0777355}"/>
              </a:ext>
            </a:extLst>
          </p:cNvPr>
          <p:cNvSpPr/>
          <p:nvPr userDrawn="1"/>
        </p:nvSpPr>
        <p:spPr>
          <a:xfrm>
            <a:off x="345621" y="779282"/>
            <a:ext cx="5666936"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Diseases of Digestive System</a:t>
            </a:r>
          </a:p>
        </p:txBody>
      </p:sp>
    </p:spTree>
    <p:extLst>
      <p:ext uri="{BB962C8B-B14F-4D97-AF65-F5344CB8AC3E}">
        <p14:creationId xmlns:p14="http://schemas.microsoft.com/office/powerpoint/2010/main" val="812717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389A454-75FB-D04A-A122-ED7960EF43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3039" y="865718"/>
            <a:ext cx="3007635" cy="3894096"/>
          </a:xfrm>
          <a:prstGeom prst="rect">
            <a:avLst/>
          </a:prstGeom>
        </p:spPr>
      </p:pic>
      <p:sp>
        <p:nvSpPr>
          <p:cNvPr id="4" name="Content Placeholder 2">
            <a:extLst>
              <a:ext uri="{FF2B5EF4-FFF2-40B4-BE49-F238E27FC236}">
                <a16:creationId xmlns:a16="http://schemas.microsoft.com/office/drawing/2014/main" id="{61202ACE-4F70-C047-B4F4-FEE8F151894A}"/>
              </a:ext>
            </a:extLst>
          </p:cNvPr>
          <p:cNvSpPr txBox="1">
            <a:spLocks/>
          </p:cNvSpPr>
          <p:nvPr userDrawn="1"/>
        </p:nvSpPr>
        <p:spPr>
          <a:xfrm>
            <a:off x="159196" y="865718"/>
            <a:ext cx="3355751" cy="1877482"/>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bg1"/>
                </a:solidFill>
                <a:effectLst/>
                <a:uLnTx/>
                <a:uFillTx/>
                <a:latin typeface="Verdana Regular"/>
              </a:rPr>
              <a:t>Use the word bank below to label the main structures of the digestive system. Type the main function of the digestive system in the box provided. </a:t>
            </a:r>
          </a:p>
        </p:txBody>
      </p:sp>
      <p:cxnSp>
        <p:nvCxnSpPr>
          <p:cNvPr id="7" name="Straight Arrow Connector 6">
            <a:extLst>
              <a:ext uri="{FF2B5EF4-FFF2-40B4-BE49-F238E27FC236}">
                <a16:creationId xmlns:a16="http://schemas.microsoft.com/office/drawing/2014/main" id="{70B3C17C-358A-1744-93BC-14EC4A147E70}"/>
              </a:ext>
            </a:extLst>
          </p:cNvPr>
          <p:cNvCxnSpPr>
            <a:cxnSpLocks/>
          </p:cNvCxnSpPr>
          <p:nvPr userDrawn="1"/>
        </p:nvCxnSpPr>
        <p:spPr>
          <a:xfrm>
            <a:off x="6533535" y="2094572"/>
            <a:ext cx="2372666" cy="5519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EAE0B3-822E-BE4F-B49F-51766AD828C7}"/>
              </a:ext>
            </a:extLst>
          </p:cNvPr>
          <p:cNvCxnSpPr>
            <a:cxnSpLocks/>
          </p:cNvCxnSpPr>
          <p:nvPr userDrawn="1"/>
        </p:nvCxnSpPr>
        <p:spPr>
          <a:xfrm>
            <a:off x="6156910" y="1113086"/>
            <a:ext cx="2641052" cy="6782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A7D6AA8-D1F6-8B40-A304-24DE994F6595}"/>
              </a:ext>
            </a:extLst>
          </p:cNvPr>
          <p:cNvCxnSpPr>
            <a:cxnSpLocks/>
          </p:cNvCxnSpPr>
          <p:nvPr userDrawn="1"/>
        </p:nvCxnSpPr>
        <p:spPr>
          <a:xfrm flipH="1" flipV="1">
            <a:off x="8842208" y="3438233"/>
            <a:ext cx="1373569" cy="6505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FACCCAE-E258-5842-9CEC-27242861F2D9}"/>
              </a:ext>
            </a:extLst>
          </p:cNvPr>
          <p:cNvCxnSpPr>
            <a:cxnSpLocks/>
            <a:stCxn id="14" idx="1"/>
          </p:cNvCxnSpPr>
          <p:nvPr userDrawn="1"/>
        </p:nvCxnSpPr>
        <p:spPr>
          <a:xfrm flipH="1" flipV="1">
            <a:off x="8946845" y="2887749"/>
            <a:ext cx="1330248" cy="337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BFD1051-AE15-6C4B-A245-FEC4BA090887}"/>
              </a:ext>
            </a:extLst>
          </p:cNvPr>
          <p:cNvSpPr/>
          <p:nvPr userDrawn="1"/>
        </p:nvSpPr>
        <p:spPr>
          <a:xfrm>
            <a:off x="4454047" y="3474415"/>
            <a:ext cx="3269293" cy="1716065"/>
          </a:xfrm>
          <a:prstGeom prst="roundRect">
            <a:avLst/>
          </a:prstGeom>
          <a:solidFill>
            <a:srgbClr val="F3A3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Main Function: </a:t>
            </a:r>
          </a:p>
        </p:txBody>
      </p:sp>
      <p:sp>
        <p:nvSpPr>
          <p:cNvPr id="12" name="Rectangle 11">
            <a:extLst>
              <a:ext uri="{FF2B5EF4-FFF2-40B4-BE49-F238E27FC236}">
                <a16:creationId xmlns:a16="http://schemas.microsoft.com/office/drawing/2014/main" id="{160AC6E4-2924-DC4C-82CC-A2934C2FA4F7}"/>
              </a:ext>
            </a:extLst>
          </p:cNvPr>
          <p:cNvSpPr/>
          <p:nvPr userDrawn="1"/>
        </p:nvSpPr>
        <p:spPr>
          <a:xfrm>
            <a:off x="4550478" y="921419"/>
            <a:ext cx="1766170" cy="425885"/>
          </a:xfrm>
          <a:prstGeom prst="rect">
            <a:avLst/>
          </a:prstGeom>
          <a:solidFill>
            <a:schemeClr val="bg1">
              <a:lumMod val="95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FCEE27-7C92-D043-80A4-F19365E809EF}"/>
              </a:ext>
            </a:extLst>
          </p:cNvPr>
          <p:cNvSpPr/>
          <p:nvPr userDrawn="1"/>
        </p:nvSpPr>
        <p:spPr>
          <a:xfrm>
            <a:off x="4959623" y="1881630"/>
            <a:ext cx="1766170" cy="425885"/>
          </a:xfrm>
          <a:prstGeom prst="rect">
            <a:avLst/>
          </a:prstGeom>
          <a:solidFill>
            <a:schemeClr val="bg1">
              <a:lumMod val="95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22EC6E-BB1A-7249-834A-982D9A0E265C}"/>
              </a:ext>
            </a:extLst>
          </p:cNvPr>
          <p:cNvSpPr/>
          <p:nvPr userDrawn="1"/>
        </p:nvSpPr>
        <p:spPr>
          <a:xfrm>
            <a:off x="10277093" y="3012348"/>
            <a:ext cx="1766170" cy="425885"/>
          </a:xfrm>
          <a:prstGeom prst="rect">
            <a:avLst/>
          </a:prstGeom>
          <a:solidFill>
            <a:schemeClr val="bg1">
              <a:lumMod val="9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422BA1-D833-2C43-89DF-8CA33ABF6080}"/>
              </a:ext>
            </a:extLst>
          </p:cNvPr>
          <p:cNvSpPr/>
          <p:nvPr userDrawn="1"/>
        </p:nvSpPr>
        <p:spPr>
          <a:xfrm>
            <a:off x="10084835" y="3925094"/>
            <a:ext cx="1766170" cy="425885"/>
          </a:xfrm>
          <a:prstGeom prst="rect">
            <a:avLst/>
          </a:prstGeom>
          <a:solidFill>
            <a:schemeClr val="bg1">
              <a:lumMod val="9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DBCE542B-1DCA-1440-B2DC-FAD43FC4E0A7}"/>
              </a:ext>
            </a:extLst>
          </p:cNvPr>
          <p:cNvCxnSpPr>
            <a:cxnSpLocks/>
          </p:cNvCxnSpPr>
          <p:nvPr userDrawn="1"/>
        </p:nvCxnSpPr>
        <p:spPr>
          <a:xfrm flipH="1">
            <a:off x="8842206" y="1582431"/>
            <a:ext cx="1682151" cy="543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CDE5D0F-20CA-AF40-A7D2-9A84C868C7AC}"/>
              </a:ext>
            </a:extLst>
          </p:cNvPr>
          <p:cNvSpPr/>
          <p:nvPr userDrawn="1"/>
        </p:nvSpPr>
        <p:spPr>
          <a:xfrm>
            <a:off x="10084835" y="1335979"/>
            <a:ext cx="1766170" cy="425885"/>
          </a:xfrm>
          <a:prstGeom prst="rect">
            <a:avLst/>
          </a:prstGeom>
          <a:solidFill>
            <a:schemeClr val="bg1">
              <a:lumMod val="9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EF91E9E7-F2AC-9947-9084-96FDA7F15100}"/>
              </a:ext>
            </a:extLst>
          </p:cNvPr>
          <p:cNvCxnSpPr>
            <a:cxnSpLocks/>
          </p:cNvCxnSpPr>
          <p:nvPr userDrawn="1"/>
        </p:nvCxnSpPr>
        <p:spPr>
          <a:xfrm>
            <a:off x="6115250" y="2945717"/>
            <a:ext cx="2726956" cy="1424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257AC94-BCEA-4F45-AEEE-C43D52FF3C90}"/>
              </a:ext>
            </a:extLst>
          </p:cNvPr>
          <p:cNvSpPr/>
          <p:nvPr userDrawn="1"/>
        </p:nvSpPr>
        <p:spPr>
          <a:xfrm>
            <a:off x="4541338" y="2732775"/>
            <a:ext cx="1766170" cy="425885"/>
          </a:xfrm>
          <a:prstGeom prst="rect">
            <a:avLst/>
          </a:prstGeom>
          <a:solidFill>
            <a:schemeClr val="bg1">
              <a:lumMod val="95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52B0908-6584-4AC6-B875-7B16552FFC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16191" y="850901"/>
            <a:ext cx="641565" cy="640080"/>
          </a:xfrm>
          <a:prstGeom prst="rect">
            <a:avLst/>
          </a:prstGeom>
        </p:spPr>
      </p:pic>
    </p:spTree>
    <p:extLst>
      <p:ext uri="{BB962C8B-B14F-4D97-AF65-F5344CB8AC3E}">
        <p14:creationId xmlns:p14="http://schemas.microsoft.com/office/powerpoint/2010/main" val="3664452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8" name="Picture 4" descr="Image result for saltine cracker picture"/>
          <p:cNvPicPr>
            <a:picLocks noChangeAspect="1" noChangeArrowheads="1"/>
          </p:cNvPicPr>
          <p:nvPr userDrawn="1"/>
        </p:nvPicPr>
        <p:blipFill>
          <a:blip r:embed="rId2" cstate="print"/>
          <a:srcRect/>
          <a:stretch>
            <a:fillRect/>
          </a:stretch>
        </p:blipFill>
        <p:spPr bwMode="auto">
          <a:xfrm>
            <a:off x="1691295" y="3545835"/>
            <a:ext cx="2063742" cy="1773447"/>
          </a:xfrm>
          <a:prstGeom prst="rect">
            <a:avLst/>
          </a:prstGeom>
          <a:ln>
            <a:noFill/>
          </a:ln>
          <a:effectLst>
            <a:outerShdw blurRad="292100" dist="139700" dir="2700000" algn="tl" rotWithShape="0">
              <a:srgbClr val="333333">
                <a:alpha val="65000"/>
              </a:srgbClr>
            </a:outerShdw>
          </a:effectLst>
        </p:spPr>
      </p:pic>
      <p:sp>
        <p:nvSpPr>
          <p:cNvPr id="11" name="Rectangle 10"/>
          <p:cNvSpPr>
            <a:spLocks noGrp="1" noChangeArrowheads="1"/>
          </p:cNvSpPr>
          <p:nvPr userDrawn="1"/>
        </p:nvSpPr>
        <p:spPr bwMode="auto">
          <a:xfrm>
            <a:off x="166256" y="864972"/>
            <a:ext cx="3483850" cy="381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defTabSz="914400" eaLnBrk="1" hangingPunct="1">
              <a:lnSpc>
                <a:spcPct val="100000"/>
              </a:lnSpc>
              <a:spcBef>
                <a:spcPts val="0"/>
              </a:spcBef>
              <a:buFontTx/>
              <a:buNone/>
            </a:pPr>
            <a:r>
              <a:rPr lang="en-US" altLang="en-US" sz="1600" b="1" i="0" dirty="0">
                <a:solidFill>
                  <a:srgbClr val="F3A32F"/>
                </a:solidFill>
                <a:effectLst>
                  <a:outerShdw blurRad="38100" dist="38100" dir="2700000" algn="tl">
                    <a:srgbClr val="000000">
                      <a:alpha val="43137"/>
                    </a:srgbClr>
                  </a:outerShdw>
                </a:effectLst>
                <a:latin typeface="Verdana" panose="020B0604030504040204" pitchFamily="34" charset="0"/>
              </a:rPr>
              <a:t>Mechanical Change: </a:t>
            </a:r>
            <a:br>
              <a:rPr lang="en-US" altLang="en-US" sz="1600" b="1" i="0" dirty="0">
                <a:solidFill>
                  <a:srgbClr val="F3A32F"/>
                </a:solidFill>
                <a:effectLst>
                  <a:outerShdw blurRad="38100" dist="38100" dir="2700000" algn="tl">
                    <a:srgbClr val="000000">
                      <a:alpha val="43137"/>
                    </a:srgbClr>
                  </a:outerShdw>
                </a:effectLst>
                <a:latin typeface="Verdana" panose="020B0604030504040204" pitchFamily="34" charset="0"/>
              </a:rPr>
            </a:br>
            <a:r>
              <a:rPr lang="en-US" altLang="en-US" sz="1600" b="0" i="0" dirty="0">
                <a:solidFill>
                  <a:schemeClr val="bg1"/>
                </a:solidFill>
                <a:latin typeface="Verdana" panose="020B0604030504040204" pitchFamily="34" charset="0"/>
              </a:rPr>
              <a:t>Changes the shape and </a:t>
            </a:r>
            <a:br>
              <a:rPr lang="en-US" altLang="en-US" sz="1600" b="0" i="0" dirty="0">
                <a:solidFill>
                  <a:schemeClr val="bg1"/>
                </a:solidFill>
                <a:latin typeface="Verdana" panose="020B0604030504040204" pitchFamily="34" charset="0"/>
              </a:rPr>
            </a:br>
            <a:r>
              <a:rPr lang="en-US" altLang="en-US" sz="1600" b="0" i="0" dirty="0">
                <a:solidFill>
                  <a:schemeClr val="bg1"/>
                </a:solidFill>
                <a:latin typeface="Verdana" panose="020B0604030504040204" pitchFamily="34" charset="0"/>
              </a:rPr>
              <a:t>size of a substance.</a:t>
            </a:r>
          </a:p>
          <a:p>
            <a:pPr marL="0" indent="0" defTabSz="914400" eaLnBrk="1" hangingPunct="1">
              <a:lnSpc>
                <a:spcPct val="100000"/>
              </a:lnSpc>
              <a:spcBef>
                <a:spcPts val="0"/>
              </a:spcBef>
              <a:buFontTx/>
              <a:buNone/>
            </a:pPr>
            <a:endParaRPr lang="en-US" altLang="en-US" sz="1600" b="0" i="0" dirty="0">
              <a:solidFill>
                <a:schemeClr val="bg1"/>
              </a:solidFill>
              <a:latin typeface="Verdana" panose="020B0604030504040204" pitchFamily="34" charset="0"/>
            </a:endParaRPr>
          </a:p>
          <a:p>
            <a:pPr marL="0" indent="0" defTabSz="914400" eaLnBrk="1" hangingPunct="1">
              <a:lnSpc>
                <a:spcPct val="100000"/>
              </a:lnSpc>
              <a:spcBef>
                <a:spcPts val="0"/>
              </a:spcBef>
              <a:buFontTx/>
              <a:buNone/>
            </a:pPr>
            <a:r>
              <a:rPr lang="en-US" altLang="en-US" sz="1600" b="1" i="0" kern="1200" dirty="0">
                <a:solidFill>
                  <a:srgbClr val="F3A32F"/>
                </a:solidFill>
                <a:effectLst>
                  <a:outerShdw blurRad="38100" dist="38100" dir="2700000" algn="tl">
                    <a:srgbClr val="000000">
                      <a:alpha val="43137"/>
                    </a:srgbClr>
                  </a:outerShdw>
                </a:effectLst>
                <a:latin typeface="Verdana" panose="020B0604030504040204" pitchFamily="34" charset="0"/>
                <a:ea typeface="+mn-ea"/>
                <a:cs typeface="+mn-cs"/>
              </a:rPr>
              <a:t>Chemical Change: </a:t>
            </a:r>
            <a:r>
              <a:rPr lang="en-US" altLang="en-US" sz="1600" b="0" i="0" dirty="0">
                <a:solidFill>
                  <a:schemeClr val="bg1"/>
                </a:solidFill>
                <a:latin typeface="Verdana" panose="020B0604030504040204" pitchFamily="34" charset="0"/>
              </a:rPr>
              <a:t>Changes the chemical composition of a substance. </a:t>
            </a:r>
          </a:p>
          <a:p>
            <a:pPr marL="0" indent="0" defTabSz="914400" eaLnBrk="1" hangingPunct="1">
              <a:lnSpc>
                <a:spcPct val="100000"/>
              </a:lnSpc>
              <a:spcBef>
                <a:spcPts val="0"/>
              </a:spcBef>
              <a:buFontTx/>
              <a:buNone/>
            </a:pPr>
            <a:endParaRPr lang="en-US" altLang="en-US" sz="1600" b="0" i="0" dirty="0">
              <a:solidFill>
                <a:schemeClr val="bg1"/>
              </a:solidFill>
              <a:latin typeface="Verdana" panose="020B0604030504040204" pitchFamily="34" charset="0"/>
            </a:endParaRPr>
          </a:p>
          <a:p>
            <a:pPr marL="0" indent="0" defTabSz="914400" eaLnBrk="1" hangingPunct="1">
              <a:lnSpc>
                <a:spcPct val="100000"/>
              </a:lnSpc>
              <a:spcBef>
                <a:spcPts val="0"/>
              </a:spcBef>
              <a:buFontTx/>
              <a:buNone/>
            </a:pPr>
            <a:r>
              <a:rPr lang="en-US" altLang="en-US" sz="1600" b="0" i="0" dirty="0">
                <a:solidFill>
                  <a:schemeClr val="bg1"/>
                </a:solidFill>
                <a:latin typeface="Verdana" panose="020B0604030504040204" pitchFamily="34" charset="0"/>
              </a:rPr>
              <a:t>Use the information above to fill out the graphic organizer on the right. </a:t>
            </a:r>
          </a:p>
        </p:txBody>
      </p:sp>
      <p:sp>
        <p:nvSpPr>
          <p:cNvPr id="7" name="Rectangle 6">
            <a:extLst>
              <a:ext uri="{FF2B5EF4-FFF2-40B4-BE49-F238E27FC236}">
                <a16:creationId xmlns:a16="http://schemas.microsoft.com/office/drawing/2014/main" id="{BD4BC518-BFE5-0B41-AE5C-0EA7D78A784B}"/>
              </a:ext>
            </a:extLst>
          </p:cNvPr>
          <p:cNvSpPr>
            <a:spLocks noGrp="1" noChangeArrowheads="1"/>
          </p:cNvSpPr>
          <p:nvPr userDrawn="1"/>
        </p:nvSpPr>
        <p:spPr bwMode="auto">
          <a:xfrm>
            <a:off x="4406490" y="748294"/>
            <a:ext cx="7637464" cy="1025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defTabSz="914400" eaLnBrk="1" hangingPunct="1">
              <a:lnSpc>
                <a:spcPct val="100000"/>
              </a:lnSpc>
              <a:spcBef>
                <a:spcPts val="0"/>
              </a:spcBef>
              <a:buFontTx/>
              <a:buNone/>
            </a:pPr>
            <a:r>
              <a:rPr lang="en-US" altLang="en-US" sz="1400" b="0" i="0" dirty="0">
                <a:solidFill>
                  <a:schemeClr val="tx1"/>
                </a:solidFill>
                <a:effectLst/>
                <a:latin typeface="Verdana" panose="020B0604030504040204" pitchFamily="34" charset="0"/>
              </a:rPr>
              <a:t>The chart below describes various steps in the digestive process. Use the labels at the bottom of the page, and drag them to the second column in the table to identify the steps a a mechanical or chemical digestion. Use the textboxes in the third column to provide a justification for each step. </a:t>
            </a:r>
          </a:p>
        </p:txBody>
      </p:sp>
      <p:graphicFrame>
        <p:nvGraphicFramePr>
          <p:cNvPr id="2" name="Table 1">
            <a:extLst>
              <a:ext uri="{FF2B5EF4-FFF2-40B4-BE49-F238E27FC236}">
                <a16:creationId xmlns:a16="http://schemas.microsoft.com/office/drawing/2014/main" id="{3870A202-DD56-BA45-9422-D6B0E390B0CB}"/>
              </a:ext>
            </a:extLst>
          </p:cNvPr>
          <p:cNvGraphicFramePr>
            <a:graphicFrameLocks noGrp="1"/>
          </p:cNvGraphicFramePr>
          <p:nvPr userDrawn="1">
            <p:extLst>
              <p:ext uri="{D42A27DB-BD31-4B8C-83A1-F6EECF244321}">
                <p14:modId xmlns:p14="http://schemas.microsoft.com/office/powerpoint/2010/main" val="3749790928"/>
              </p:ext>
            </p:extLst>
          </p:nvPr>
        </p:nvGraphicFramePr>
        <p:xfrm>
          <a:off x="4465078" y="1846227"/>
          <a:ext cx="7578876" cy="3022778"/>
        </p:xfrm>
        <a:graphic>
          <a:graphicData uri="http://schemas.openxmlformats.org/drawingml/2006/table">
            <a:tbl>
              <a:tblPr firstRow="1" bandRow="1">
                <a:tableStyleId>{5940675A-B579-460E-94D1-54222C63F5DA}</a:tableStyleId>
              </a:tblPr>
              <a:tblGrid>
                <a:gridCol w="2601927">
                  <a:extLst>
                    <a:ext uri="{9D8B030D-6E8A-4147-A177-3AD203B41FA5}">
                      <a16:colId xmlns:a16="http://schemas.microsoft.com/office/drawing/2014/main" val="1043058143"/>
                    </a:ext>
                  </a:extLst>
                </a:gridCol>
                <a:gridCol w="1724297">
                  <a:extLst>
                    <a:ext uri="{9D8B030D-6E8A-4147-A177-3AD203B41FA5}">
                      <a16:colId xmlns:a16="http://schemas.microsoft.com/office/drawing/2014/main" val="2971311784"/>
                    </a:ext>
                  </a:extLst>
                </a:gridCol>
                <a:gridCol w="3252652">
                  <a:extLst>
                    <a:ext uri="{9D8B030D-6E8A-4147-A177-3AD203B41FA5}">
                      <a16:colId xmlns:a16="http://schemas.microsoft.com/office/drawing/2014/main" val="1736967124"/>
                    </a:ext>
                  </a:extLst>
                </a:gridCol>
              </a:tblGrid>
              <a:tr h="598275">
                <a:tc>
                  <a:txBody>
                    <a:bodyPr/>
                    <a:lstStyle/>
                    <a:p>
                      <a:pPr algn="ctr"/>
                      <a:endParaRPr lang="en-US" sz="1400" b="1" dirty="0">
                        <a:solidFill>
                          <a:srgbClr val="3B1393"/>
                        </a:solidFill>
                      </a:endParaRPr>
                    </a:p>
                  </a:txBody>
                  <a:tcPr>
                    <a:solidFill>
                      <a:srgbClr val="FFE5BF"/>
                    </a:solidFill>
                  </a:tcPr>
                </a:tc>
                <a:tc>
                  <a:txBody>
                    <a:bodyPr/>
                    <a:lstStyle/>
                    <a:p>
                      <a:pPr algn="ctr"/>
                      <a:r>
                        <a:rPr lang="en-US" sz="1400" b="1" dirty="0">
                          <a:solidFill>
                            <a:srgbClr val="3B1393"/>
                          </a:solidFill>
                        </a:rPr>
                        <a:t>Mechanical or Chemical</a:t>
                      </a:r>
                    </a:p>
                  </a:txBody>
                  <a:tcPr>
                    <a:solidFill>
                      <a:srgbClr val="FFE5BF"/>
                    </a:solidFill>
                  </a:tcPr>
                </a:tc>
                <a:tc>
                  <a:txBody>
                    <a:bodyPr/>
                    <a:lstStyle/>
                    <a:p>
                      <a:pPr algn="ctr"/>
                      <a:r>
                        <a:rPr lang="en-US" sz="1400" b="1" dirty="0">
                          <a:solidFill>
                            <a:srgbClr val="3B1393"/>
                          </a:solidFill>
                        </a:rPr>
                        <a:t>Justification </a:t>
                      </a:r>
                    </a:p>
                  </a:txBody>
                  <a:tcPr>
                    <a:solidFill>
                      <a:srgbClr val="FFE5BF"/>
                    </a:solidFill>
                  </a:tcPr>
                </a:tc>
                <a:extLst>
                  <a:ext uri="{0D108BD9-81ED-4DB2-BD59-A6C34878D82A}">
                    <a16:rowId xmlns:a16="http://schemas.microsoft.com/office/drawing/2014/main" val="2953977607"/>
                  </a:ext>
                </a:extLst>
              </a:tr>
              <a:tr h="545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0" i="0" dirty="0">
                          <a:solidFill>
                            <a:schemeClr val="tx1"/>
                          </a:solidFill>
                          <a:latin typeface="Verdana" panose="020B0604030504040204" pitchFamily="34" charset="0"/>
                        </a:rPr>
                        <a:t>Chewing a saltine. (Your teeth breaking it into smaller pieces)</a:t>
                      </a:r>
                      <a:endParaRPr lang="en-US" sz="1200" dirty="0">
                        <a:solidFill>
                          <a:schemeClr val="tx1"/>
                        </a:solidFill>
                      </a:endParaRPr>
                    </a:p>
                  </a:txBody>
                  <a:tcPr/>
                </a:tc>
                <a:tc>
                  <a:txBody>
                    <a:bodyPr/>
                    <a:lstStyle/>
                    <a:p>
                      <a:endParaRPr lang="en-US" sz="1400" dirty="0"/>
                    </a:p>
                  </a:txBody>
                  <a:tcPr/>
                </a:tc>
                <a:tc>
                  <a:txBody>
                    <a:bodyPr/>
                    <a:lstStyle/>
                    <a:p>
                      <a:r>
                        <a:rPr lang="en-US" sz="1100" dirty="0"/>
                        <a:t>It is mechanical because when you chew you are changing the shape and size of the cracker pieces.</a:t>
                      </a:r>
                    </a:p>
                  </a:txBody>
                  <a:tcPr/>
                </a:tc>
                <a:extLst>
                  <a:ext uri="{0D108BD9-81ED-4DB2-BD59-A6C34878D82A}">
                    <a16:rowId xmlns:a16="http://schemas.microsoft.com/office/drawing/2014/main" val="658253978"/>
                  </a:ext>
                </a:extLst>
              </a:tr>
              <a:tr h="545549">
                <a:tc>
                  <a:txBody>
                    <a:bodyPr/>
                    <a:lstStyle/>
                    <a:p>
                      <a:r>
                        <a:rPr lang="en-US" altLang="en-US" sz="1200" b="0" i="0" dirty="0">
                          <a:solidFill>
                            <a:schemeClr val="tx1"/>
                          </a:solidFill>
                          <a:latin typeface="Verdana" panose="020B0604030504040204" pitchFamily="34" charset="0"/>
                        </a:rPr>
                        <a:t>Saliva breaking the saltine down into molecules of glucose</a:t>
                      </a:r>
                      <a:endParaRPr lang="en-US" sz="1200" dirty="0">
                        <a:solidFill>
                          <a:schemeClr val="tx1"/>
                        </a:solidFill>
                      </a:endParaRPr>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4038069073"/>
                  </a:ext>
                </a:extLst>
              </a:tr>
              <a:tr h="545549">
                <a:tc>
                  <a:txBody>
                    <a:bodyPr/>
                    <a:lstStyle/>
                    <a:p>
                      <a:r>
                        <a:rPr lang="en-US" altLang="en-US" sz="1200" b="0" i="0" dirty="0">
                          <a:solidFill>
                            <a:schemeClr val="tx1"/>
                          </a:solidFill>
                          <a:latin typeface="Verdana" panose="020B0604030504040204" pitchFamily="34" charset="0"/>
                        </a:rPr>
                        <a:t>Your tongue breaking pieces of a hamburger apart</a:t>
                      </a:r>
                      <a:endParaRPr lang="en-US" sz="1200" dirty="0">
                        <a:solidFill>
                          <a:schemeClr val="tx1"/>
                        </a:solidFill>
                      </a:endParaRPr>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449966201"/>
                  </a:ext>
                </a:extLst>
              </a:tr>
              <a:tr h="739045">
                <a:tc>
                  <a:txBody>
                    <a:bodyPr/>
                    <a:lstStyle/>
                    <a:p>
                      <a:r>
                        <a:rPr lang="en-US" altLang="en-US" sz="1200" b="0" i="0" dirty="0">
                          <a:solidFill>
                            <a:schemeClr val="tx1"/>
                          </a:solidFill>
                          <a:latin typeface="Verdana" panose="020B0604030504040204" pitchFamily="34" charset="0"/>
                        </a:rPr>
                        <a:t>Pepsin (an enzyme) in your stomach breaking the hamburger into amino acids</a:t>
                      </a:r>
                      <a:endParaRPr lang="en-US" sz="1200" dirty="0">
                        <a:solidFill>
                          <a:schemeClr val="tx1"/>
                        </a:solidFill>
                      </a:endParaRP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922560376"/>
                  </a:ext>
                </a:extLst>
              </a:tr>
            </a:tbl>
          </a:graphicData>
        </a:graphic>
      </p:graphicFrame>
      <p:pic>
        <p:nvPicPr>
          <p:cNvPr id="3" name="Picture 2">
            <a:extLst>
              <a:ext uri="{FF2B5EF4-FFF2-40B4-BE49-F238E27FC236}">
                <a16:creationId xmlns:a16="http://schemas.microsoft.com/office/drawing/2014/main" id="{70A33A48-A68C-4719-B51F-76D275ED7A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16191" y="850901"/>
            <a:ext cx="641565" cy="640080"/>
          </a:xfrm>
          <a:prstGeom prst="rect">
            <a:avLst/>
          </a:prstGeom>
        </p:spPr>
      </p:pic>
      <p:sp>
        <p:nvSpPr>
          <p:cNvPr id="4" name="Rectangle 3">
            <a:extLst>
              <a:ext uri="{FF2B5EF4-FFF2-40B4-BE49-F238E27FC236}">
                <a16:creationId xmlns:a16="http://schemas.microsoft.com/office/drawing/2014/main" id="{09F7C9F2-4847-4DAF-B5B4-D27EED792190}"/>
              </a:ext>
            </a:extLst>
          </p:cNvPr>
          <p:cNvSpPr/>
          <p:nvPr userDrawn="1"/>
        </p:nvSpPr>
        <p:spPr>
          <a:xfrm>
            <a:off x="7156227" y="2547036"/>
            <a:ext cx="1580763" cy="334271"/>
          </a:xfrm>
          <a:prstGeom prst="rect">
            <a:avLst/>
          </a:prstGeom>
          <a:solidFill>
            <a:srgbClr val="3B1393">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Mechanical</a:t>
            </a:r>
            <a:endParaRPr lang="en-US" b="1" dirty="0">
              <a:solidFill>
                <a:schemeClr val="tx1"/>
              </a:solidFill>
            </a:endParaRPr>
          </a:p>
        </p:txBody>
      </p:sp>
    </p:spTree>
    <p:extLst>
      <p:ext uri="{BB962C8B-B14F-4D97-AF65-F5344CB8AC3E}">
        <p14:creationId xmlns:p14="http://schemas.microsoft.com/office/powerpoint/2010/main" val="2822865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A5A0334-DDE6-2347-9A2F-E992F4EE6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4651" y="830268"/>
            <a:ext cx="2055975" cy="4432884"/>
          </a:xfrm>
          <a:prstGeom prst="rect">
            <a:avLst/>
          </a:prstGeom>
        </p:spPr>
      </p:pic>
      <p:sp>
        <p:nvSpPr>
          <p:cNvPr id="23" name="Content Placeholder 2">
            <a:extLst>
              <a:ext uri="{FF2B5EF4-FFF2-40B4-BE49-F238E27FC236}">
                <a16:creationId xmlns:a16="http://schemas.microsoft.com/office/drawing/2014/main" id="{D3C93673-F497-0D45-B504-5398F6391C68}"/>
              </a:ext>
            </a:extLst>
          </p:cNvPr>
          <p:cNvSpPr txBox="1">
            <a:spLocks/>
          </p:cNvSpPr>
          <p:nvPr userDrawn="1"/>
        </p:nvSpPr>
        <p:spPr>
          <a:xfrm>
            <a:off x="159197" y="865718"/>
            <a:ext cx="3356994" cy="1030538"/>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bg1"/>
                </a:solidFill>
                <a:effectLst/>
                <a:uLnTx/>
                <a:uFillTx/>
                <a:latin typeface="Verdana Regular"/>
              </a:rPr>
              <a:t>Use the word bank below to label the accessory organs in the digestive system. </a:t>
            </a:r>
          </a:p>
        </p:txBody>
      </p:sp>
      <p:cxnSp>
        <p:nvCxnSpPr>
          <p:cNvPr id="24" name="Straight Arrow Connector 23">
            <a:extLst>
              <a:ext uri="{FF2B5EF4-FFF2-40B4-BE49-F238E27FC236}">
                <a16:creationId xmlns:a16="http://schemas.microsoft.com/office/drawing/2014/main" id="{95DF17FE-158E-934F-A8F2-49925967AF52}"/>
              </a:ext>
            </a:extLst>
          </p:cNvPr>
          <p:cNvCxnSpPr>
            <a:cxnSpLocks/>
          </p:cNvCxnSpPr>
          <p:nvPr userDrawn="1"/>
        </p:nvCxnSpPr>
        <p:spPr>
          <a:xfrm>
            <a:off x="6256639" y="1605175"/>
            <a:ext cx="1599474" cy="1279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7F96AA8-0C52-4E47-BC06-48C605BB9691}"/>
              </a:ext>
            </a:extLst>
          </p:cNvPr>
          <p:cNvSpPr/>
          <p:nvPr userDrawn="1"/>
        </p:nvSpPr>
        <p:spPr>
          <a:xfrm>
            <a:off x="4682727" y="1392233"/>
            <a:ext cx="1766170" cy="42588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B7D08BB1-9EEC-A144-951B-E0A34E7E441B}"/>
              </a:ext>
            </a:extLst>
          </p:cNvPr>
          <p:cNvCxnSpPr>
            <a:cxnSpLocks/>
          </p:cNvCxnSpPr>
          <p:nvPr userDrawn="1"/>
        </p:nvCxnSpPr>
        <p:spPr>
          <a:xfrm flipV="1">
            <a:off x="6197091" y="3342068"/>
            <a:ext cx="1555991" cy="753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3A9D3F3-38DD-BC48-99FD-01C913110C22}"/>
              </a:ext>
            </a:extLst>
          </p:cNvPr>
          <p:cNvSpPr/>
          <p:nvPr userDrawn="1"/>
        </p:nvSpPr>
        <p:spPr>
          <a:xfrm>
            <a:off x="4623179" y="3882773"/>
            <a:ext cx="1766170" cy="42588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7A0CC7E4-64B6-4946-A5FE-5346AF74A039}"/>
              </a:ext>
            </a:extLst>
          </p:cNvPr>
          <p:cNvCxnSpPr>
            <a:cxnSpLocks/>
            <a:stCxn id="31" idx="1"/>
          </p:cNvCxnSpPr>
          <p:nvPr userDrawn="1"/>
        </p:nvCxnSpPr>
        <p:spPr>
          <a:xfrm flipH="1">
            <a:off x="8332631" y="3097811"/>
            <a:ext cx="2002417" cy="2893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DD36A06-D68E-4A42-B3FA-30002E2D522D}"/>
              </a:ext>
            </a:extLst>
          </p:cNvPr>
          <p:cNvSpPr/>
          <p:nvPr userDrawn="1"/>
        </p:nvSpPr>
        <p:spPr>
          <a:xfrm>
            <a:off x="10335048" y="2884868"/>
            <a:ext cx="1766170" cy="42588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7A4FDE6-478E-463B-A3FD-185030414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16191" y="850901"/>
            <a:ext cx="641565" cy="640080"/>
          </a:xfrm>
          <a:prstGeom prst="rect">
            <a:avLst/>
          </a:prstGeom>
        </p:spPr>
      </p:pic>
    </p:spTree>
    <p:extLst>
      <p:ext uri="{BB962C8B-B14F-4D97-AF65-F5344CB8AC3E}">
        <p14:creationId xmlns:p14="http://schemas.microsoft.com/office/powerpoint/2010/main" val="861801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B Sidebar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780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11414A5-D74F-4FA5-9719-F1FEC78930B8}"/>
              </a:ext>
            </a:extLst>
          </p:cNvPr>
          <p:cNvGrpSpPr/>
          <p:nvPr userDrawn="1"/>
        </p:nvGrpSpPr>
        <p:grpSpPr>
          <a:xfrm>
            <a:off x="1061169" y="253072"/>
            <a:ext cx="383814" cy="412795"/>
            <a:chOff x="124747" y="271829"/>
            <a:chExt cx="383814" cy="412795"/>
          </a:xfrm>
        </p:grpSpPr>
        <p:sp>
          <p:nvSpPr>
            <p:cNvPr id="3" name="Oval 2">
              <a:extLst>
                <a:ext uri="{FF2B5EF4-FFF2-40B4-BE49-F238E27FC236}">
                  <a16:creationId xmlns:a16="http://schemas.microsoft.com/office/drawing/2014/main" id="{F159D0CE-B87D-451B-AB20-E2AF9F4051BC}"/>
                </a:ext>
              </a:extLst>
            </p:cNvPr>
            <p:cNvSpPr/>
            <p:nvPr userDrawn="1"/>
          </p:nvSpPr>
          <p:spPr>
            <a:xfrm>
              <a:off x="124747" y="300810"/>
              <a:ext cx="383814" cy="383814"/>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Mountains">
              <a:extLst>
                <a:ext uri="{FF2B5EF4-FFF2-40B4-BE49-F238E27FC236}">
                  <a16:creationId xmlns:a16="http://schemas.microsoft.com/office/drawing/2014/main" id="{1CB5722B-995D-4703-92D6-314C46C472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2219" y="271829"/>
              <a:ext cx="349216" cy="349216"/>
            </a:xfrm>
            <a:prstGeom prst="rect">
              <a:avLst/>
            </a:prstGeom>
          </p:spPr>
        </p:pic>
      </p:grpSp>
      <p:graphicFrame>
        <p:nvGraphicFramePr>
          <p:cNvPr id="5" name="Table 5">
            <a:extLst>
              <a:ext uri="{FF2B5EF4-FFF2-40B4-BE49-F238E27FC236}">
                <a16:creationId xmlns:a16="http://schemas.microsoft.com/office/drawing/2014/main" id="{67BEBA08-CFBE-4275-8D3D-CAAEC3F97DE9}"/>
              </a:ext>
            </a:extLst>
          </p:cNvPr>
          <p:cNvGraphicFramePr>
            <a:graphicFrameLocks noGrp="1"/>
          </p:cNvGraphicFramePr>
          <p:nvPr userDrawn="1">
            <p:extLst>
              <p:ext uri="{D42A27DB-BD31-4B8C-83A1-F6EECF244321}">
                <p14:modId xmlns:p14="http://schemas.microsoft.com/office/powerpoint/2010/main" val="549415371"/>
              </p:ext>
            </p:extLst>
          </p:nvPr>
        </p:nvGraphicFramePr>
        <p:xfrm>
          <a:off x="1567766" y="173502"/>
          <a:ext cx="8128000" cy="499871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595736865"/>
                    </a:ext>
                  </a:extLst>
                </a:gridCol>
              </a:tblGrid>
              <a:tr h="555413">
                <a:tc>
                  <a:txBody>
                    <a:bodyPr/>
                    <a:lstStyle/>
                    <a:p>
                      <a:r>
                        <a:rPr lang="en-US" b="1" dirty="0">
                          <a:solidFill>
                            <a:schemeClr val="tx1"/>
                          </a:solidFill>
                          <a:latin typeface="Verdana" panose="020B0604030504040204" pitchFamily="34" charset="0"/>
                          <a:ea typeface="Verdana" panose="020B0604030504040204" pitchFamily="34" charset="0"/>
                        </a:rPr>
                        <a:t>Earth Science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1780087"/>
                  </a:ext>
                </a:extLst>
              </a:tr>
              <a:tr h="55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Verdana" panose="020B0604030504040204" pitchFamily="34" charset="0"/>
                          <a:ea typeface="Verdana" panose="020B0604030504040204" pitchFamily="34" charset="0"/>
                        </a:rPr>
                        <a:t>Energy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2699892"/>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Structure of Life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776338"/>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Space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5027407"/>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Force and Motion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351966"/>
                  </a:ext>
                </a:extLst>
              </a:tr>
              <a:tr h="55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Verdana" panose="020B0604030504040204" pitchFamily="34" charset="0"/>
                          <a:ea typeface="Verdana" panose="020B0604030504040204" pitchFamily="34" charset="0"/>
                        </a:rPr>
                        <a:t>Ecosystems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395953"/>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Weather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235086"/>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Chemistry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601810"/>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Body 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80160"/>
                  </a:ext>
                </a:extLst>
              </a:tr>
            </a:tbl>
          </a:graphicData>
        </a:graphic>
      </p:graphicFrame>
      <p:grpSp>
        <p:nvGrpSpPr>
          <p:cNvPr id="11" name="Group 10">
            <a:extLst>
              <a:ext uri="{FF2B5EF4-FFF2-40B4-BE49-F238E27FC236}">
                <a16:creationId xmlns:a16="http://schemas.microsoft.com/office/drawing/2014/main" id="{C39C8212-AB99-44E7-BBB7-0CEA0259390F}"/>
              </a:ext>
            </a:extLst>
          </p:cNvPr>
          <p:cNvGrpSpPr/>
          <p:nvPr userDrawn="1"/>
        </p:nvGrpSpPr>
        <p:grpSpPr>
          <a:xfrm>
            <a:off x="1061169" y="1915497"/>
            <a:ext cx="383814" cy="383814"/>
            <a:chOff x="245327" y="185254"/>
            <a:chExt cx="383814" cy="383814"/>
          </a:xfrm>
        </p:grpSpPr>
        <p:sp>
          <p:nvSpPr>
            <p:cNvPr id="8" name="Oval 7">
              <a:extLst>
                <a:ext uri="{FF2B5EF4-FFF2-40B4-BE49-F238E27FC236}">
                  <a16:creationId xmlns:a16="http://schemas.microsoft.com/office/drawing/2014/main" id="{7DADF785-3BF2-4658-8EA2-46B7607F06B3}"/>
                </a:ext>
              </a:extLst>
            </p:cNvPr>
            <p:cNvSpPr/>
            <p:nvPr userDrawn="1"/>
          </p:nvSpPr>
          <p:spPr>
            <a:xfrm>
              <a:off x="245327" y="185254"/>
              <a:ext cx="383814" cy="383814"/>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Sun">
              <a:extLst>
                <a:ext uri="{FF2B5EF4-FFF2-40B4-BE49-F238E27FC236}">
                  <a16:creationId xmlns:a16="http://schemas.microsoft.com/office/drawing/2014/main" id="{A91CE483-F936-4293-AFA6-F36686D16BC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71627" y="211554"/>
              <a:ext cx="331214" cy="331214"/>
            </a:xfrm>
            <a:prstGeom prst="rect">
              <a:avLst/>
            </a:prstGeom>
          </p:spPr>
        </p:pic>
      </p:grpSp>
      <p:grpSp>
        <p:nvGrpSpPr>
          <p:cNvPr id="31" name="Group 30">
            <a:extLst>
              <a:ext uri="{FF2B5EF4-FFF2-40B4-BE49-F238E27FC236}">
                <a16:creationId xmlns:a16="http://schemas.microsoft.com/office/drawing/2014/main" id="{79028D8F-533E-4190-8BE5-97EED1D78689}"/>
              </a:ext>
            </a:extLst>
          </p:cNvPr>
          <p:cNvGrpSpPr/>
          <p:nvPr userDrawn="1"/>
        </p:nvGrpSpPr>
        <p:grpSpPr>
          <a:xfrm>
            <a:off x="1050970" y="3548941"/>
            <a:ext cx="404212" cy="404212"/>
            <a:chOff x="1050970" y="3562862"/>
            <a:chExt cx="404212" cy="404212"/>
          </a:xfrm>
        </p:grpSpPr>
        <p:sp>
          <p:nvSpPr>
            <p:cNvPr id="12" name="Oval 11">
              <a:extLst>
                <a:ext uri="{FF2B5EF4-FFF2-40B4-BE49-F238E27FC236}">
                  <a16:creationId xmlns:a16="http://schemas.microsoft.com/office/drawing/2014/main" id="{C750FCE4-F4E5-49A0-B16D-8C3496636BA4}"/>
                </a:ext>
              </a:extLst>
            </p:cNvPr>
            <p:cNvSpPr/>
            <p:nvPr userDrawn="1"/>
          </p:nvSpPr>
          <p:spPr>
            <a:xfrm>
              <a:off x="1050970" y="3562862"/>
              <a:ext cx="404212" cy="404212"/>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Umbrella">
              <a:extLst>
                <a:ext uri="{FF2B5EF4-FFF2-40B4-BE49-F238E27FC236}">
                  <a16:creationId xmlns:a16="http://schemas.microsoft.com/office/drawing/2014/main" id="{A6AB9D6E-B3A0-47D5-9C94-6C906D85FC7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61169" y="3573061"/>
              <a:ext cx="383814" cy="383814"/>
            </a:xfrm>
            <a:prstGeom prst="rect">
              <a:avLst/>
            </a:prstGeom>
          </p:spPr>
        </p:pic>
      </p:grpSp>
      <p:grpSp>
        <p:nvGrpSpPr>
          <p:cNvPr id="16" name="Group 15">
            <a:extLst>
              <a:ext uri="{FF2B5EF4-FFF2-40B4-BE49-F238E27FC236}">
                <a16:creationId xmlns:a16="http://schemas.microsoft.com/office/drawing/2014/main" id="{45EF8201-D937-4B8F-9077-19E52154BFE6}"/>
              </a:ext>
            </a:extLst>
          </p:cNvPr>
          <p:cNvGrpSpPr/>
          <p:nvPr userDrawn="1"/>
        </p:nvGrpSpPr>
        <p:grpSpPr>
          <a:xfrm>
            <a:off x="1061169" y="1371016"/>
            <a:ext cx="383814" cy="383814"/>
            <a:chOff x="245327" y="185254"/>
            <a:chExt cx="383814" cy="383814"/>
          </a:xfrm>
        </p:grpSpPr>
        <p:sp>
          <p:nvSpPr>
            <p:cNvPr id="14" name="Oval 13">
              <a:extLst>
                <a:ext uri="{FF2B5EF4-FFF2-40B4-BE49-F238E27FC236}">
                  <a16:creationId xmlns:a16="http://schemas.microsoft.com/office/drawing/2014/main" id="{4F89C6B9-04E8-4E06-8CB6-B08544228802}"/>
                </a:ext>
              </a:extLst>
            </p:cNvPr>
            <p:cNvSpPr/>
            <p:nvPr userDrawn="1"/>
          </p:nvSpPr>
          <p:spPr>
            <a:xfrm>
              <a:off x="245327" y="185254"/>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Microscope">
              <a:extLst>
                <a:ext uri="{FF2B5EF4-FFF2-40B4-BE49-F238E27FC236}">
                  <a16:creationId xmlns:a16="http://schemas.microsoft.com/office/drawing/2014/main" id="{CF7D2AF7-823A-4980-9453-71607A3E12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7752" y="207679"/>
              <a:ext cx="338965" cy="338965"/>
            </a:xfrm>
            <a:prstGeom prst="rect">
              <a:avLst/>
            </a:prstGeom>
          </p:spPr>
        </p:pic>
      </p:grpSp>
      <p:grpSp>
        <p:nvGrpSpPr>
          <p:cNvPr id="19" name="Group 18">
            <a:extLst>
              <a:ext uri="{FF2B5EF4-FFF2-40B4-BE49-F238E27FC236}">
                <a16:creationId xmlns:a16="http://schemas.microsoft.com/office/drawing/2014/main" id="{804C5BCF-55F5-44D3-9FDF-59E5CC073B93}"/>
              </a:ext>
            </a:extLst>
          </p:cNvPr>
          <p:cNvGrpSpPr/>
          <p:nvPr userDrawn="1"/>
        </p:nvGrpSpPr>
        <p:grpSpPr>
          <a:xfrm>
            <a:off x="1061169" y="3004460"/>
            <a:ext cx="383814" cy="383814"/>
            <a:chOff x="245327" y="189642"/>
            <a:chExt cx="383814" cy="383814"/>
          </a:xfrm>
        </p:grpSpPr>
        <p:sp>
          <p:nvSpPr>
            <p:cNvPr id="17" name="Oval 16">
              <a:extLst>
                <a:ext uri="{FF2B5EF4-FFF2-40B4-BE49-F238E27FC236}">
                  <a16:creationId xmlns:a16="http://schemas.microsoft.com/office/drawing/2014/main" id="{43F03DFE-7B38-4E2C-8C65-4E8C1439D623}"/>
                </a:ext>
              </a:extLst>
            </p:cNvPr>
            <p:cNvSpPr/>
            <p:nvPr userDrawn="1"/>
          </p:nvSpPr>
          <p:spPr>
            <a:xfrm>
              <a:off x="245327" y="189642"/>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Deciduous tree">
              <a:extLst>
                <a:ext uri="{FF2B5EF4-FFF2-40B4-BE49-F238E27FC236}">
                  <a16:creationId xmlns:a16="http://schemas.microsoft.com/office/drawing/2014/main" id="{39C5186B-B5A1-4651-BF50-EC63DE4D112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5327" y="189642"/>
              <a:ext cx="383814" cy="383814"/>
            </a:xfrm>
            <a:prstGeom prst="rect">
              <a:avLst/>
            </a:prstGeom>
          </p:spPr>
        </p:pic>
      </p:grpSp>
      <p:grpSp>
        <p:nvGrpSpPr>
          <p:cNvPr id="22" name="Group 21">
            <a:extLst>
              <a:ext uri="{FF2B5EF4-FFF2-40B4-BE49-F238E27FC236}">
                <a16:creationId xmlns:a16="http://schemas.microsoft.com/office/drawing/2014/main" id="{3C85C68D-7B80-43A7-8EF6-C646E51738F0}"/>
              </a:ext>
            </a:extLst>
          </p:cNvPr>
          <p:cNvGrpSpPr/>
          <p:nvPr userDrawn="1"/>
        </p:nvGrpSpPr>
        <p:grpSpPr>
          <a:xfrm>
            <a:off x="1061169" y="4665497"/>
            <a:ext cx="383814" cy="383814"/>
            <a:chOff x="254440" y="410958"/>
            <a:chExt cx="383814" cy="383814"/>
          </a:xfrm>
        </p:grpSpPr>
        <p:sp>
          <p:nvSpPr>
            <p:cNvPr id="20" name="Oval 19">
              <a:extLst>
                <a:ext uri="{FF2B5EF4-FFF2-40B4-BE49-F238E27FC236}">
                  <a16:creationId xmlns:a16="http://schemas.microsoft.com/office/drawing/2014/main" id="{31978E26-5111-420E-B5CF-68C85E5A5FAF}"/>
                </a:ext>
              </a:extLst>
            </p:cNvPr>
            <p:cNvSpPr/>
            <p:nvPr userDrawn="1"/>
          </p:nvSpPr>
          <p:spPr>
            <a:xfrm>
              <a:off x="254441" y="410959"/>
              <a:ext cx="383813" cy="383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Brain in head">
              <a:extLst>
                <a:ext uri="{FF2B5EF4-FFF2-40B4-BE49-F238E27FC236}">
                  <a16:creationId xmlns:a16="http://schemas.microsoft.com/office/drawing/2014/main" id="{FB283A47-A446-4155-A895-5A2B620735F2}"/>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4440" y="410958"/>
              <a:ext cx="383814" cy="383814"/>
            </a:xfrm>
            <a:prstGeom prst="rect">
              <a:avLst/>
            </a:prstGeom>
          </p:spPr>
        </p:pic>
      </p:grpSp>
      <p:grpSp>
        <p:nvGrpSpPr>
          <p:cNvPr id="25" name="Group 24">
            <a:extLst>
              <a:ext uri="{FF2B5EF4-FFF2-40B4-BE49-F238E27FC236}">
                <a16:creationId xmlns:a16="http://schemas.microsoft.com/office/drawing/2014/main" id="{A7C36C6D-2C34-4DCD-9CA6-682001C5CEC8}"/>
              </a:ext>
            </a:extLst>
          </p:cNvPr>
          <p:cNvGrpSpPr/>
          <p:nvPr userDrawn="1"/>
        </p:nvGrpSpPr>
        <p:grpSpPr>
          <a:xfrm>
            <a:off x="1061169" y="4113820"/>
            <a:ext cx="383814" cy="391009"/>
            <a:chOff x="229607" y="146696"/>
            <a:chExt cx="383814" cy="391009"/>
          </a:xfrm>
        </p:grpSpPr>
        <p:sp>
          <p:nvSpPr>
            <p:cNvPr id="23" name="Oval 22">
              <a:extLst>
                <a:ext uri="{FF2B5EF4-FFF2-40B4-BE49-F238E27FC236}">
                  <a16:creationId xmlns:a16="http://schemas.microsoft.com/office/drawing/2014/main" id="{321B2BEA-6D64-42FC-A4E3-FB04747E4A3B}"/>
                </a:ext>
              </a:extLst>
            </p:cNvPr>
            <p:cNvSpPr/>
            <p:nvPr userDrawn="1"/>
          </p:nvSpPr>
          <p:spPr>
            <a:xfrm>
              <a:off x="234769" y="164215"/>
              <a:ext cx="373490" cy="37349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Flask">
              <a:extLst>
                <a:ext uri="{FF2B5EF4-FFF2-40B4-BE49-F238E27FC236}">
                  <a16:creationId xmlns:a16="http://schemas.microsoft.com/office/drawing/2014/main" id="{28487752-6F80-4B71-BEE4-43206D012B2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29607" y="146696"/>
              <a:ext cx="383814" cy="383814"/>
            </a:xfrm>
            <a:prstGeom prst="rect">
              <a:avLst/>
            </a:prstGeom>
          </p:spPr>
        </p:pic>
      </p:grpSp>
      <p:grpSp>
        <p:nvGrpSpPr>
          <p:cNvPr id="28" name="Group 27">
            <a:extLst>
              <a:ext uri="{FF2B5EF4-FFF2-40B4-BE49-F238E27FC236}">
                <a16:creationId xmlns:a16="http://schemas.microsoft.com/office/drawing/2014/main" id="{8AD4AA85-F00B-46FB-BB2B-9150B869B91A}"/>
              </a:ext>
            </a:extLst>
          </p:cNvPr>
          <p:cNvGrpSpPr/>
          <p:nvPr userDrawn="1"/>
        </p:nvGrpSpPr>
        <p:grpSpPr>
          <a:xfrm>
            <a:off x="1061169" y="826534"/>
            <a:ext cx="383815" cy="383815"/>
            <a:chOff x="245327" y="410956"/>
            <a:chExt cx="383815" cy="383815"/>
          </a:xfrm>
        </p:grpSpPr>
        <p:sp>
          <p:nvSpPr>
            <p:cNvPr id="26" name="Oval 25">
              <a:extLst>
                <a:ext uri="{FF2B5EF4-FFF2-40B4-BE49-F238E27FC236}">
                  <a16:creationId xmlns:a16="http://schemas.microsoft.com/office/drawing/2014/main" id="{9094F812-1FD6-4AB0-81AE-0DDF7AC6536C}"/>
                </a:ext>
              </a:extLst>
            </p:cNvPr>
            <p:cNvSpPr/>
            <p:nvPr userDrawn="1"/>
          </p:nvSpPr>
          <p:spPr>
            <a:xfrm>
              <a:off x="245327" y="410956"/>
              <a:ext cx="383815" cy="3838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CFA2B7C-2595-427C-897A-386AE6500240}"/>
                </a:ext>
              </a:extLst>
            </p:cNvPr>
            <p:cNvSpPr/>
            <p:nvPr userDrawn="1"/>
          </p:nvSpPr>
          <p:spPr>
            <a:xfrm>
              <a:off x="349430" y="452621"/>
              <a:ext cx="200323" cy="300485"/>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bg1"/>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8C342926-515B-49EC-97BF-79F7444F21DF}"/>
              </a:ext>
            </a:extLst>
          </p:cNvPr>
          <p:cNvGrpSpPr/>
          <p:nvPr userDrawn="1"/>
        </p:nvGrpSpPr>
        <p:grpSpPr>
          <a:xfrm>
            <a:off x="1055994" y="2459978"/>
            <a:ext cx="388989" cy="383815"/>
            <a:chOff x="1055994" y="2436706"/>
            <a:chExt cx="388989" cy="383815"/>
          </a:xfrm>
        </p:grpSpPr>
        <p:sp>
          <p:nvSpPr>
            <p:cNvPr id="29" name="Oval 28">
              <a:extLst>
                <a:ext uri="{FF2B5EF4-FFF2-40B4-BE49-F238E27FC236}">
                  <a16:creationId xmlns:a16="http://schemas.microsoft.com/office/drawing/2014/main" id="{DF69717E-2F0C-4CE4-BC26-EA245F89B35E}"/>
                </a:ext>
              </a:extLst>
            </p:cNvPr>
            <p:cNvSpPr/>
            <p:nvPr userDrawn="1"/>
          </p:nvSpPr>
          <p:spPr>
            <a:xfrm>
              <a:off x="1061169" y="2436707"/>
              <a:ext cx="383814" cy="3838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Gears">
              <a:extLst>
                <a:ext uri="{FF2B5EF4-FFF2-40B4-BE49-F238E27FC236}">
                  <a16:creationId xmlns:a16="http://schemas.microsoft.com/office/drawing/2014/main" id="{EDA183B6-35C2-4498-B48F-390E2A28DB13}"/>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55994" y="2436706"/>
              <a:ext cx="383814" cy="383814"/>
            </a:xfrm>
            <a:prstGeom prst="rect">
              <a:avLst/>
            </a:prstGeom>
          </p:spPr>
        </p:pic>
      </p:grpSp>
    </p:spTree>
    <p:extLst>
      <p:ext uri="{BB962C8B-B14F-4D97-AF65-F5344CB8AC3E}">
        <p14:creationId xmlns:p14="http://schemas.microsoft.com/office/powerpoint/2010/main" val="19468153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st Look Layout">
    <p:bg>
      <p:bgPr>
        <a:solidFill>
          <a:schemeClr val="bg1"/>
        </a:solidFill>
        <a:effectLst/>
      </p:bgPr>
    </p:bg>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2F903038-8711-4047-9B57-7EED3E0DE905}"/>
              </a:ext>
            </a:extLst>
          </p:cNvPr>
          <p:cNvGraphicFramePr>
            <a:graphicFrameLocks noGrp="1"/>
          </p:cNvGraphicFramePr>
          <p:nvPr userDrawn="1">
            <p:extLst>
              <p:ext uri="{D42A27DB-BD31-4B8C-83A1-F6EECF244321}">
                <p14:modId xmlns:p14="http://schemas.microsoft.com/office/powerpoint/2010/main" val="2525007173"/>
              </p:ext>
            </p:extLst>
          </p:nvPr>
        </p:nvGraphicFramePr>
        <p:xfrm>
          <a:off x="4296231" y="2685"/>
          <a:ext cx="7881255" cy="5486402"/>
        </p:xfrm>
        <a:graphic>
          <a:graphicData uri="http://schemas.openxmlformats.org/drawingml/2006/table">
            <a:tbl>
              <a:tblPr firstRow="1" bandRow="1">
                <a:tableStyleId>{5940675A-B579-460E-94D1-54222C63F5DA}</a:tableStyleId>
              </a:tblPr>
              <a:tblGrid>
                <a:gridCol w="4094433">
                  <a:extLst>
                    <a:ext uri="{9D8B030D-6E8A-4147-A177-3AD203B41FA5}">
                      <a16:colId xmlns:a16="http://schemas.microsoft.com/office/drawing/2014/main" val="2953790914"/>
                    </a:ext>
                  </a:extLst>
                </a:gridCol>
                <a:gridCol w="1262274">
                  <a:extLst>
                    <a:ext uri="{9D8B030D-6E8A-4147-A177-3AD203B41FA5}">
                      <a16:colId xmlns:a16="http://schemas.microsoft.com/office/drawing/2014/main" val="3250613320"/>
                    </a:ext>
                  </a:extLst>
                </a:gridCol>
                <a:gridCol w="1262274">
                  <a:extLst>
                    <a:ext uri="{9D8B030D-6E8A-4147-A177-3AD203B41FA5}">
                      <a16:colId xmlns:a16="http://schemas.microsoft.com/office/drawing/2014/main" val="157196060"/>
                    </a:ext>
                  </a:extLst>
                </a:gridCol>
                <a:gridCol w="1262274">
                  <a:extLst>
                    <a:ext uri="{9D8B030D-6E8A-4147-A177-3AD203B41FA5}">
                      <a16:colId xmlns:a16="http://schemas.microsoft.com/office/drawing/2014/main" val="118012825"/>
                    </a:ext>
                  </a:extLst>
                </a:gridCol>
              </a:tblGrid>
              <a:tr h="661864">
                <a:tc>
                  <a:txBody>
                    <a:bodyPr/>
                    <a:lstStyle/>
                    <a:p>
                      <a:pPr algn="ctr"/>
                      <a:r>
                        <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rPr>
                        <a:t>Absorbs nutrients into the bloodstream</a:t>
                      </a: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BF"/>
                    </a:solid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4550905"/>
                  </a:ext>
                </a:extLst>
              </a:tr>
              <a:tr h="661864">
                <a:tc>
                  <a:txBody>
                    <a:bodyPr/>
                    <a:lstStyle/>
                    <a:p>
                      <a:pPr algn="ctr"/>
                      <a:r>
                        <a:rPr lang="en-US" sz="14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Receives stool from the colon</a:t>
                      </a: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BF"/>
                    </a:solidFill>
                  </a:tcPr>
                </a:tc>
                <a:tc>
                  <a:txBody>
                    <a:bodyPr/>
                    <a:lstStyle/>
                    <a:p>
                      <a:endParaRPr lang="en-US" sz="16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7007854"/>
                  </a:ext>
                </a:extLst>
              </a:tr>
              <a:tr h="6618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rPr>
                        <a:t>Moves food from the throat to the stomach using muscle movement </a:t>
                      </a:r>
                      <a:endParaRPr lang="en-US" sz="1400" b="1" baseline="30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BF"/>
                    </a:solid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9872138"/>
                  </a:ext>
                </a:extLst>
              </a:tr>
              <a:tr h="661864">
                <a:tc>
                  <a:txBody>
                    <a:bodyPr/>
                    <a:lstStyle/>
                    <a:p>
                      <a:pPr algn="ctr"/>
                      <a:r>
                        <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rPr>
                        <a:t>Designed for cutting and grinding food into smaller pieces</a:t>
                      </a: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BF"/>
                    </a:solid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3759710"/>
                  </a:ext>
                </a:extLst>
              </a:tr>
              <a:tr h="661864">
                <a:tc>
                  <a:txBody>
                    <a:bodyPr/>
                    <a:lstStyle/>
                    <a:p>
                      <a:pPr algn="ctr"/>
                      <a:r>
                        <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rPr>
                        <a:t>Absorbs water</a:t>
                      </a: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BF"/>
                    </a:solid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973140"/>
                  </a:ext>
                </a:extLst>
              </a:tr>
              <a:tr h="661864">
                <a:tc>
                  <a:txBody>
                    <a:bodyPr/>
                    <a:lstStyle/>
                    <a:p>
                      <a:pPr algn="ctr"/>
                      <a:r>
                        <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rPr>
                        <a:t>The beginning of the digestive tract.</a:t>
                      </a: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BF"/>
                    </a:solidFill>
                  </a:tcPr>
                </a:tc>
                <a:tc>
                  <a:txBody>
                    <a:bodyPr/>
                    <a:lstStyle/>
                    <a:p>
                      <a:endParaRPr lang="en-US" sz="16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8809496"/>
                  </a:ext>
                </a:extLst>
              </a:tr>
              <a:tr h="757609">
                <a:tc>
                  <a:txBody>
                    <a:bodyPr/>
                    <a:lstStyle/>
                    <a:p>
                      <a:pPr algn="ctr"/>
                      <a:r>
                        <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rPr>
                        <a:t>Contains hydrochloric acid and digestive enzymes that continue the digestion of food</a:t>
                      </a: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BF"/>
                    </a:solid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8279096"/>
                  </a:ext>
                </a:extLst>
              </a:tr>
              <a:tr h="757609">
                <a:tc>
                  <a:txBody>
                    <a:bodyPr/>
                    <a:lstStyle/>
                    <a:p>
                      <a:pPr algn="ctr"/>
                      <a:r>
                        <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rPr>
                        <a:t>Secretes digestive enzymes into the small intestine to complete the chemical digestion of food</a:t>
                      </a: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solidFill>
                      <a:srgbClr val="FFE5BF"/>
                    </a:solidFill>
                  </a:tcPr>
                </a:tc>
                <a:tc>
                  <a:txBody>
                    <a:bodyPr/>
                    <a:lstStyle/>
                    <a:p>
                      <a:endParaRPr lang="en-US" sz="16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no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noFill/>
                  </a:tcPr>
                </a:tc>
                <a:tc>
                  <a:txBody>
                    <a:bodyPr/>
                    <a:lstStyle/>
                    <a:p>
                      <a:endParaRPr lang="en-US" sz="16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noFill/>
                  </a:tcPr>
                </a:tc>
                <a:extLst>
                  <a:ext uri="{0D108BD9-81ED-4DB2-BD59-A6C34878D82A}">
                    <a16:rowId xmlns:a16="http://schemas.microsoft.com/office/drawing/2014/main" val="577715643"/>
                  </a:ext>
                </a:extLst>
              </a:tr>
            </a:tbl>
          </a:graphicData>
        </a:graphic>
      </p:graphicFrame>
      <p:sp>
        <p:nvSpPr>
          <p:cNvPr id="20" name="TextBox 19">
            <a:extLst>
              <a:ext uri="{FF2B5EF4-FFF2-40B4-BE49-F238E27FC236}">
                <a16:creationId xmlns:a16="http://schemas.microsoft.com/office/drawing/2014/main" id="{624ABBDD-E76C-9148-90A1-D1E88C7EEF14}"/>
              </a:ext>
            </a:extLst>
          </p:cNvPr>
          <p:cNvSpPr txBox="1"/>
          <p:nvPr userDrawn="1"/>
        </p:nvSpPr>
        <p:spPr>
          <a:xfrm>
            <a:off x="44923" y="943558"/>
            <a:ext cx="4174380" cy="3785652"/>
          </a:xfrm>
          <a:prstGeom prst="rect">
            <a:avLst/>
          </a:prstGeom>
          <a:noFill/>
        </p:spPr>
        <p:txBody>
          <a:bodyPr wrap="square" rtlCol="0">
            <a:spAutoFit/>
          </a:bodyPr>
          <a:lstStyle/>
          <a:p>
            <a:pPr marL="7938" indent="0" algn="ctr">
              <a:buNone/>
              <a:tabLst/>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Read the description on the left column. Choose the structure in the digestive system  that best matches the description.</a:t>
            </a:r>
            <a:endParaRPr lang="en-US" sz="18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7938" indent="0" algn="ctr">
              <a:buNone/>
              <a:tabLst/>
            </a:pPr>
            <a:endParaRPr lang="en-US" sz="2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7938" indent="0" algn="l">
              <a:buNone/>
              <a:tabLst/>
            </a:pPr>
            <a:r>
              <a:rPr lang="en-US" sz="2000" dirty="0">
                <a:solidFill>
                  <a:schemeClr val="tx1"/>
                </a:solidFill>
                <a:latin typeface="Verdana" panose="020B0604030504040204" pitchFamily="34" charset="0"/>
                <a:ea typeface="Verdana" panose="020B0604030504040204" pitchFamily="34" charset="0"/>
                <a:cs typeface="Verdana" panose="020B0604030504040204" pitchFamily="34" charset="0"/>
              </a:rPr>
              <a:t>Click on your answer choice and drag it off to the side.  </a:t>
            </a:r>
            <a:br>
              <a:rPr lang="en-US" sz="20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US" sz="2000" dirty="0">
                <a:solidFill>
                  <a:schemeClr val="tx1"/>
                </a:solidFill>
                <a:latin typeface="Verdana" panose="020B0604030504040204" pitchFamily="34" charset="0"/>
                <a:ea typeface="Verdana" panose="020B0604030504040204" pitchFamily="34" charset="0"/>
                <a:cs typeface="Verdana" panose="020B0604030504040204" pitchFamily="34" charset="0"/>
              </a:rPr>
              <a:t>If you are correct you will reveal a     .  If you are incorrect, it will reveal an      and you should try again.</a:t>
            </a:r>
          </a:p>
        </p:txBody>
      </p:sp>
      <p:pic>
        <p:nvPicPr>
          <p:cNvPr id="21" name="Picture 20">
            <a:extLst>
              <a:ext uri="{FF2B5EF4-FFF2-40B4-BE49-F238E27FC236}">
                <a16:creationId xmlns:a16="http://schemas.microsoft.com/office/drawing/2014/main" id="{CAB7D2DA-46A6-9447-AC71-58A8FBBEAB17}"/>
              </a:ext>
            </a:extLst>
          </p:cNvPr>
          <p:cNvPicPr>
            <a:picLocks noChangeAspect="1"/>
          </p:cNvPicPr>
          <p:nvPr userDrawn="1"/>
        </p:nvPicPr>
        <p:blipFill rotWithShape="1">
          <a:blip r:embed="rId2"/>
          <a:srcRect l="22225" t="7321" r="19700" b="22563"/>
          <a:stretch/>
        </p:blipFill>
        <p:spPr>
          <a:xfrm>
            <a:off x="1264223" y="3720298"/>
            <a:ext cx="350520" cy="350520"/>
          </a:xfrm>
          <a:prstGeom prst="rect">
            <a:avLst/>
          </a:prstGeom>
        </p:spPr>
      </p:pic>
      <p:pic>
        <p:nvPicPr>
          <p:cNvPr id="22" name="Picture 21">
            <a:extLst>
              <a:ext uri="{FF2B5EF4-FFF2-40B4-BE49-F238E27FC236}">
                <a16:creationId xmlns:a16="http://schemas.microsoft.com/office/drawing/2014/main" id="{F767DCF4-9C39-1146-9C64-6C85743D627C}"/>
              </a:ext>
            </a:extLst>
          </p:cNvPr>
          <p:cNvPicPr>
            <a:picLocks noChangeAspect="1"/>
          </p:cNvPicPr>
          <p:nvPr userDrawn="1"/>
        </p:nvPicPr>
        <p:blipFill rotWithShape="1">
          <a:blip r:embed="rId3"/>
          <a:srcRect l="17721" t="8003" r="19804" b="17547"/>
          <a:stretch/>
        </p:blipFill>
        <p:spPr>
          <a:xfrm>
            <a:off x="3466503" y="4002265"/>
            <a:ext cx="347472" cy="338787"/>
          </a:xfrm>
          <a:prstGeom prst="rect">
            <a:avLst/>
          </a:prstGeom>
        </p:spPr>
      </p:pic>
      <p:pic>
        <p:nvPicPr>
          <p:cNvPr id="23" name="Picture 22">
            <a:extLst>
              <a:ext uri="{FF2B5EF4-FFF2-40B4-BE49-F238E27FC236}">
                <a16:creationId xmlns:a16="http://schemas.microsoft.com/office/drawing/2014/main" id="{19260BEF-E4F4-1744-AA38-7C07EB914B28}"/>
              </a:ext>
            </a:extLst>
          </p:cNvPr>
          <p:cNvPicPr>
            <a:picLocks noChangeAspect="1"/>
          </p:cNvPicPr>
          <p:nvPr userDrawn="1"/>
        </p:nvPicPr>
        <p:blipFill rotWithShape="1">
          <a:blip r:embed="rId2"/>
          <a:srcRect l="22225" t="7321" r="19700" b="22563"/>
          <a:stretch/>
        </p:blipFill>
        <p:spPr>
          <a:xfrm>
            <a:off x="8824484" y="1495806"/>
            <a:ext cx="350520" cy="350520"/>
          </a:xfrm>
          <a:prstGeom prst="rect">
            <a:avLst/>
          </a:prstGeom>
        </p:spPr>
      </p:pic>
      <p:pic>
        <p:nvPicPr>
          <p:cNvPr id="25" name="Picture 24">
            <a:extLst>
              <a:ext uri="{FF2B5EF4-FFF2-40B4-BE49-F238E27FC236}">
                <a16:creationId xmlns:a16="http://schemas.microsoft.com/office/drawing/2014/main" id="{04F8CB89-2771-4444-9A28-28879A3234E6}"/>
              </a:ext>
            </a:extLst>
          </p:cNvPr>
          <p:cNvPicPr>
            <a:picLocks noChangeAspect="1"/>
          </p:cNvPicPr>
          <p:nvPr userDrawn="1"/>
        </p:nvPicPr>
        <p:blipFill rotWithShape="1">
          <a:blip r:embed="rId2"/>
          <a:srcRect l="22225" t="7321" r="19700" b="22563"/>
          <a:stretch/>
        </p:blipFill>
        <p:spPr>
          <a:xfrm>
            <a:off x="11446094" y="4949043"/>
            <a:ext cx="350520" cy="350520"/>
          </a:xfrm>
          <a:prstGeom prst="rect">
            <a:avLst/>
          </a:prstGeom>
        </p:spPr>
      </p:pic>
      <p:pic>
        <p:nvPicPr>
          <p:cNvPr id="26" name="Picture 25">
            <a:extLst>
              <a:ext uri="{FF2B5EF4-FFF2-40B4-BE49-F238E27FC236}">
                <a16:creationId xmlns:a16="http://schemas.microsoft.com/office/drawing/2014/main" id="{0D030CE9-F16F-D740-9A97-1EF849502DCA}"/>
              </a:ext>
            </a:extLst>
          </p:cNvPr>
          <p:cNvPicPr>
            <a:picLocks noChangeAspect="1"/>
          </p:cNvPicPr>
          <p:nvPr userDrawn="1"/>
        </p:nvPicPr>
        <p:blipFill rotWithShape="1">
          <a:blip r:embed="rId2"/>
          <a:srcRect l="22225" t="7321" r="19700" b="22563"/>
          <a:stretch/>
        </p:blipFill>
        <p:spPr>
          <a:xfrm>
            <a:off x="10123113" y="4203986"/>
            <a:ext cx="350520" cy="350520"/>
          </a:xfrm>
          <a:prstGeom prst="rect">
            <a:avLst/>
          </a:prstGeom>
        </p:spPr>
      </p:pic>
      <p:pic>
        <p:nvPicPr>
          <p:cNvPr id="33" name="Picture 32">
            <a:extLst>
              <a:ext uri="{FF2B5EF4-FFF2-40B4-BE49-F238E27FC236}">
                <a16:creationId xmlns:a16="http://schemas.microsoft.com/office/drawing/2014/main" id="{A95C13A3-3C9A-4345-8275-2819F53E921D}"/>
              </a:ext>
            </a:extLst>
          </p:cNvPr>
          <p:cNvPicPr>
            <a:picLocks noChangeAspect="1"/>
          </p:cNvPicPr>
          <p:nvPr userDrawn="1"/>
        </p:nvPicPr>
        <p:blipFill rotWithShape="1">
          <a:blip r:embed="rId3"/>
          <a:srcRect l="17721" t="8003" r="19804" b="17547"/>
          <a:stretch/>
        </p:blipFill>
        <p:spPr>
          <a:xfrm>
            <a:off x="8761143" y="147872"/>
            <a:ext cx="347472" cy="338787"/>
          </a:xfrm>
          <a:prstGeom prst="rect">
            <a:avLst/>
          </a:prstGeom>
        </p:spPr>
      </p:pic>
      <p:pic>
        <p:nvPicPr>
          <p:cNvPr id="34" name="Picture 33">
            <a:extLst>
              <a:ext uri="{FF2B5EF4-FFF2-40B4-BE49-F238E27FC236}">
                <a16:creationId xmlns:a16="http://schemas.microsoft.com/office/drawing/2014/main" id="{39129B76-AF38-1348-AB3C-5BC997A7663A}"/>
              </a:ext>
            </a:extLst>
          </p:cNvPr>
          <p:cNvPicPr>
            <a:picLocks noChangeAspect="1"/>
          </p:cNvPicPr>
          <p:nvPr userDrawn="1"/>
        </p:nvPicPr>
        <p:blipFill rotWithShape="1">
          <a:blip r:embed="rId3"/>
          <a:srcRect l="17721" t="8003" r="19804" b="17547"/>
          <a:stretch/>
        </p:blipFill>
        <p:spPr>
          <a:xfrm>
            <a:off x="10116893" y="135224"/>
            <a:ext cx="347472" cy="338787"/>
          </a:xfrm>
          <a:prstGeom prst="rect">
            <a:avLst/>
          </a:prstGeom>
        </p:spPr>
      </p:pic>
      <p:pic>
        <p:nvPicPr>
          <p:cNvPr id="49" name="Picture 48">
            <a:extLst>
              <a:ext uri="{FF2B5EF4-FFF2-40B4-BE49-F238E27FC236}">
                <a16:creationId xmlns:a16="http://schemas.microsoft.com/office/drawing/2014/main" id="{6FF53282-7399-814B-ACB6-D3BE40AE94B5}"/>
              </a:ext>
            </a:extLst>
          </p:cNvPr>
          <p:cNvPicPr>
            <a:picLocks noChangeAspect="1"/>
          </p:cNvPicPr>
          <p:nvPr userDrawn="1"/>
        </p:nvPicPr>
        <p:blipFill rotWithShape="1">
          <a:blip r:embed="rId3"/>
          <a:srcRect l="17721" t="8003" r="19804" b="17547"/>
          <a:stretch/>
        </p:blipFill>
        <p:spPr>
          <a:xfrm>
            <a:off x="8824484" y="2154431"/>
            <a:ext cx="347472" cy="338787"/>
          </a:xfrm>
          <a:prstGeom prst="rect">
            <a:avLst/>
          </a:prstGeom>
        </p:spPr>
      </p:pic>
      <p:pic>
        <p:nvPicPr>
          <p:cNvPr id="50" name="Picture 49">
            <a:extLst>
              <a:ext uri="{FF2B5EF4-FFF2-40B4-BE49-F238E27FC236}">
                <a16:creationId xmlns:a16="http://schemas.microsoft.com/office/drawing/2014/main" id="{30609208-91E3-D549-987C-6342945FF4DB}"/>
              </a:ext>
            </a:extLst>
          </p:cNvPr>
          <p:cNvPicPr>
            <a:picLocks noChangeAspect="1"/>
          </p:cNvPicPr>
          <p:nvPr userDrawn="1"/>
        </p:nvPicPr>
        <p:blipFill rotWithShape="1">
          <a:blip r:embed="rId3"/>
          <a:srcRect l="17721" t="8003" r="19804" b="17547"/>
          <a:stretch/>
        </p:blipFill>
        <p:spPr>
          <a:xfrm>
            <a:off x="11446094" y="2179325"/>
            <a:ext cx="347472" cy="338787"/>
          </a:xfrm>
          <a:prstGeom prst="rect">
            <a:avLst/>
          </a:prstGeom>
        </p:spPr>
      </p:pic>
      <p:cxnSp>
        <p:nvCxnSpPr>
          <p:cNvPr id="53" name="Straight Arrow Connector 52">
            <a:extLst>
              <a:ext uri="{FF2B5EF4-FFF2-40B4-BE49-F238E27FC236}">
                <a16:creationId xmlns:a16="http://schemas.microsoft.com/office/drawing/2014/main" id="{C5B555A4-9891-204D-8D33-ACADDCAE0255}"/>
              </a:ext>
            </a:extLst>
          </p:cNvPr>
          <p:cNvCxnSpPr>
            <a:cxnSpLocks/>
          </p:cNvCxnSpPr>
          <p:nvPr userDrawn="1"/>
        </p:nvCxnSpPr>
        <p:spPr>
          <a:xfrm>
            <a:off x="3480882" y="3601134"/>
            <a:ext cx="640080"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B1B1A86A-C751-3B43-BE97-D41E45411BD7}"/>
              </a:ext>
            </a:extLst>
          </p:cNvPr>
          <p:cNvPicPr>
            <a:picLocks noChangeAspect="1"/>
          </p:cNvPicPr>
          <p:nvPr userDrawn="1"/>
        </p:nvPicPr>
        <p:blipFill rotWithShape="1">
          <a:blip r:embed="rId2"/>
          <a:srcRect l="22225" t="7321" r="19700" b="22563"/>
          <a:stretch/>
        </p:blipFill>
        <p:spPr>
          <a:xfrm>
            <a:off x="11446094" y="185732"/>
            <a:ext cx="350520" cy="350520"/>
          </a:xfrm>
          <a:prstGeom prst="rect">
            <a:avLst/>
          </a:prstGeom>
        </p:spPr>
      </p:pic>
      <p:pic>
        <p:nvPicPr>
          <p:cNvPr id="55" name="Picture 54">
            <a:extLst>
              <a:ext uri="{FF2B5EF4-FFF2-40B4-BE49-F238E27FC236}">
                <a16:creationId xmlns:a16="http://schemas.microsoft.com/office/drawing/2014/main" id="{4A0AEC8C-FD0A-CB4E-A3B0-E1CE8595B420}"/>
              </a:ext>
            </a:extLst>
          </p:cNvPr>
          <p:cNvPicPr>
            <a:picLocks noChangeAspect="1"/>
          </p:cNvPicPr>
          <p:nvPr userDrawn="1"/>
        </p:nvPicPr>
        <p:blipFill rotWithShape="1">
          <a:blip r:embed="rId2"/>
          <a:srcRect l="22225" t="7321" r="19700" b="22563"/>
          <a:stretch/>
        </p:blipFill>
        <p:spPr>
          <a:xfrm>
            <a:off x="10123113" y="3490068"/>
            <a:ext cx="350520" cy="350520"/>
          </a:xfrm>
          <a:prstGeom prst="rect">
            <a:avLst/>
          </a:prstGeom>
        </p:spPr>
      </p:pic>
      <p:pic>
        <p:nvPicPr>
          <p:cNvPr id="56" name="Picture 55">
            <a:extLst>
              <a:ext uri="{FF2B5EF4-FFF2-40B4-BE49-F238E27FC236}">
                <a16:creationId xmlns:a16="http://schemas.microsoft.com/office/drawing/2014/main" id="{E83CAE36-6F34-934B-BD55-55EB05CF5C7C}"/>
              </a:ext>
            </a:extLst>
          </p:cNvPr>
          <p:cNvPicPr>
            <a:picLocks noChangeAspect="1"/>
          </p:cNvPicPr>
          <p:nvPr userDrawn="1"/>
        </p:nvPicPr>
        <p:blipFill rotWithShape="1">
          <a:blip r:embed="rId2"/>
          <a:srcRect l="22225" t="7321" r="19700" b="22563"/>
          <a:stretch/>
        </p:blipFill>
        <p:spPr>
          <a:xfrm>
            <a:off x="8824484" y="2813207"/>
            <a:ext cx="350520" cy="350520"/>
          </a:xfrm>
          <a:prstGeom prst="rect">
            <a:avLst/>
          </a:prstGeom>
        </p:spPr>
      </p:pic>
      <p:pic>
        <p:nvPicPr>
          <p:cNvPr id="57" name="Picture 56">
            <a:extLst>
              <a:ext uri="{FF2B5EF4-FFF2-40B4-BE49-F238E27FC236}">
                <a16:creationId xmlns:a16="http://schemas.microsoft.com/office/drawing/2014/main" id="{0815266C-5C4F-9B4A-A0D9-02CE33AF86E0}"/>
              </a:ext>
            </a:extLst>
          </p:cNvPr>
          <p:cNvPicPr>
            <a:picLocks noChangeAspect="1"/>
          </p:cNvPicPr>
          <p:nvPr userDrawn="1"/>
        </p:nvPicPr>
        <p:blipFill rotWithShape="1">
          <a:blip r:embed="rId2"/>
          <a:srcRect l="22225" t="7321" r="19700" b="22563"/>
          <a:stretch/>
        </p:blipFill>
        <p:spPr>
          <a:xfrm>
            <a:off x="10123113" y="2160248"/>
            <a:ext cx="350520" cy="350520"/>
          </a:xfrm>
          <a:prstGeom prst="rect">
            <a:avLst/>
          </a:prstGeom>
        </p:spPr>
      </p:pic>
      <p:pic>
        <p:nvPicPr>
          <p:cNvPr id="58" name="Picture 57">
            <a:extLst>
              <a:ext uri="{FF2B5EF4-FFF2-40B4-BE49-F238E27FC236}">
                <a16:creationId xmlns:a16="http://schemas.microsoft.com/office/drawing/2014/main" id="{3A26182A-3EAB-C64B-B750-B6E1F2F63559}"/>
              </a:ext>
            </a:extLst>
          </p:cNvPr>
          <p:cNvPicPr>
            <a:picLocks noChangeAspect="1"/>
          </p:cNvPicPr>
          <p:nvPr userDrawn="1"/>
        </p:nvPicPr>
        <p:blipFill rotWithShape="1">
          <a:blip r:embed="rId2"/>
          <a:srcRect l="22225" t="7321" r="19700" b="22563"/>
          <a:stretch/>
        </p:blipFill>
        <p:spPr>
          <a:xfrm>
            <a:off x="11446094" y="814393"/>
            <a:ext cx="350520" cy="350520"/>
          </a:xfrm>
          <a:prstGeom prst="rect">
            <a:avLst/>
          </a:prstGeom>
        </p:spPr>
      </p:pic>
      <p:pic>
        <p:nvPicPr>
          <p:cNvPr id="60" name="Picture 59">
            <a:extLst>
              <a:ext uri="{FF2B5EF4-FFF2-40B4-BE49-F238E27FC236}">
                <a16:creationId xmlns:a16="http://schemas.microsoft.com/office/drawing/2014/main" id="{A63699F6-440D-CF4F-8681-FCFA0B7F1474}"/>
              </a:ext>
            </a:extLst>
          </p:cNvPr>
          <p:cNvPicPr>
            <a:picLocks noChangeAspect="1"/>
          </p:cNvPicPr>
          <p:nvPr userDrawn="1"/>
        </p:nvPicPr>
        <p:blipFill rotWithShape="1">
          <a:blip r:embed="rId3"/>
          <a:srcRect l="17721" t="8003" r="19804" b="17547"/>
          <a:stretch/>
        </p:blipFill>
        <p:spPr>
          <a:xfrm>
            <a:off x="8763638" y="825104"/>
            <a:ext cx="347472" cy="338787"/>
          </a:xfrm>
          <a:prstGeom prst="rect">
            <a:avLst/>
          </a:prstGeom>
        </p:spPr>
      </p:pic>
      <p:pic>
        <p:nvPicPr>
          <p:cNvPr id="61" name="Picture 60">
            <a:extLst>
              <a:ext uri="{FF2B5EF4-FFF2-40B4-BE49-F238E27FC236}">
                <a16:creationId xmlns:a16="http://schemas.microsoft.com/office/drawing/2014/main" id="{0919B5A2-E8C5-7840-B766-D93406DACACC}"/>
              </a:ext>
            </a:extLst>
          </p:cNvPr>
          <p:cNvPicPr>
            <a:picLocks noChangeAspect="1"/>
          </p:cNvPicPr>
          <p:nvPr userDrawn="1"/>
        </p:nvPicPr>
        <p:blipFill rotWithShape="1">
          <a:blip r:embed="rId3"/>
          <a:srcRect l="17721" t="8003" r="19804" b="17547"/>
          <a:stretch/>
        </p:blipFill>
        <p:spPr>
          <a:xfrm>
            <a:off x="10080819" y="825103"/>
            <a:ext cx="347472" cy="338787"/>
          </a:xfrm>
          <a:prstGeom prst="rect">
            <a:avLst/>
          </a:prstGeom>
        </p:spPr>
      </p:pic>
      <p:pic>
        <p:nvPicPr>
          <p:cNvPr id="62" name="Picture 61">
            <a:extLst>
              <a:ext uri="{FF2B5EF4-FFF2-40B4-BE49-F238E27FC236}">
                <a16:creationId xmlns:a16="http://schemas.microsoft.com/office/drawing/2014/main" id="{08319BE6-2F18-5642-AD6D-217CC2B0763D}"/>
              </a:ext>
            </a:extLst>
          </p:cNvPr>
          <p:cNvPicPr>
            <a:picLocks noChangeAspect="1"/>
          </p:cNvPicPr>
          <p:nvPr userDrawn="1"/>
        </p:nvPicPr>
        <p:blipFill rotWithShape="1">
          <a:blip r:embed="rId3"/>
          <a:srcRect l="17721" t="8003" r="19804" b="17547"/>
          <a:stretch/>
        </p:blipFill>
        <p:spPr>
          <a:xfrm>
            <a:off x="10062413" y="1548120"/>
            <a:ext cx="347472" cy="338787"/>
          </a:xfrm>
          <a:prstGeom prst="rect">
            <a:avLst/>
          </a:prstGeom>
        </p:spPr>
      </p:pic>
      <p:pic>
        <p:nvPicPr>
          <p:cNvPr id="63" name="Picture 62">
            <a:extLst>
              <a:ext uri="{FF2B5EF4-FFF2-40B4-BE49-F238E27FC236}">
                <a16:creationId xmlns:a16="http://schemas.microsoft.com/office/drawing/2014/main" id="{BA897734-BB72-2A4E-9BC0-F94578B0A930}"/>
              </a:ext>
            </a:extLst>
          </p:cNvPr>
          <p:cNvPicPr>
            <a:picLocks noChangeAspect="1"/>
          </p:cNvPicPr>
          <p:nvPr userDrawn="1"/>
        </p:nvPicPr>
        <p:blipFill rotWithShape="1">
          <a:blip r:embed="rId3"/>
          <a:srcRect l="17721" t="8003" r="19804" b="17547"/>
          <a:stretch/>
        </p:blipFill>
        <p:spPr>
          <a:xfrm>
            <a:off x="11446094" y="1548119"/>
            <a:ext cx="347472" cy="338787"/>
          </a:xfrm>
          <a:prstGeom prst="rect">
            <a:avLst/>
          </a:prstGeom>
        </p:spPr>
      </p:pic>
      <p:pic>
        <p:nvPicPr>
          <p:cNvPr id="64" name="Picture 63">
            <a:extLst>
              <a:ext uri="{FF2B5EF4-FFF2-40B4-BE49-F238E27FC236}">
                <a16:creationId xmlns:a16="http://schemas.microsoft.com/office/drawing/2014/main" id="{0CCF85B0-EB7C-1945-A278-5710C41FDD3B}"/>
              </a:ext>
            </a:extLst>
          </p:cNvPr>
          <p:cNvPicPr>
            <a:picLocks noChangeAspect="1"/>
          </p:cNvPicPr>
          <p:nvPr userDrawn="1"/>
        </p:nvPicPr>
        <p:blipFill rotWithShape="1">
          <a:blip r:embed="rId3"/>
          <a:srcRect l="17721" t="8003" r="19804" b="17547"/>
          <a:stretch/>
        </p:blipFill>
        <p:spPr>
          <a:xfrm>
            <a:off x="10113374" y="2835145"/>
            <a:ext cx="347472" cy="338787"/>
          </a:xfrm>
          <a:prstGeom prst="rect">
            <a:avLst/>
          </a:prstGeom>
        </p:spPr>
      </p:pic>
      <p:pic>
        <p:nvPicPr>
          <p:cNvPr id="65" name="Picture 64">
            <a:extLst>
              <a:ext uri="{FF2B5EF4-FFF2-40B4-BE49-F238E27FC236}">
                <a16:creationId xmlns:a16="http://schemas.microsoft.com/office/drawing/2014/main" id="{B92643C2-87BF-F44D-8F5B-2C8C48E2B7A7}"/>
              </a:ext>
            </a:extLst>
          </p:cNvPr>
          <p:cNvPicPr>
            <a:picLocks noChangeAspect="1"/>
          </p:cNvPicPr>
          <p:nvPr userDrawn="1"/>
        </p:nvPicPr>
        <p:blipFill rotWithShape="1">
          <a:blip r:embed="rId3"/>
          <a:srcRect l="17721" t="8003" r="19804" b="17547"/>
          <a:stretch/>
        </p:blipFill>
        <p:spPr>
          <a:xfrm>
            <a:off x="11497055" y="2835144"/>
            <a:ext cx="347472" cy="338787"/>
          </a:xfrm>
          <a:prstGeom prst="rect">
            <a:avLst/>
          </a:prstGeom>
        </p:spPr>
      </p:pic>
      <p:pic>
        <p:nvPicPr>
          <p:cNvPr id="66" name="Picture 65">
            <a:extLst>
              <a:ext uri="{FF2B5EF4-FFF2-40B4-BE49-F238E27FC236}">
                <a16:creationId xmlns:a16="http://schemas.microsoft.com/office/drawing/2014/main" id="{D3406899-BF5D-4243-8F52-F525EF0FA013}"/>
              </a:ext>
            </a:extLst>
          </p:cNvPr>
          <p:cNvPicPr>
            <a:picLocks noChangeAspect="1"/>
          </p:cNvPicPr>
          <p:nvPr userDrawn="1"/>
        </p:nvPicPr>
        <p:blipFill rotWithShape="1">
          <a:blip r:embed="rId3"/>
          <a:srcRect l="17721" t="8003" r="19804" b="17547"/>
          <a:stretch/>
        </p:blipFill>
        <p:spPr>
          <a:xfrm>
            <a:off x="8848313" y="3519499"/>
            <a:ext cx="347472" cy="338787"/>
          </a:xfrm>
          <a:prstGeom prst="rect">
            <a:avLst/>
          </a:prstGeom>
        </p:spPr>
      </p:pic>
      <p:pic>
        <p:nvPicPr>
          <p:cNvPr id="67" name="Picture 66">
            <a:extLst>
              <a:ext uri="{FF2B5EF4-FFF2-40B4-BE49-F238E27FC236}">
                <a16:creationId xmlns:a16="http://schemas.microsoft.com/office/drawing/2014/main" id="{9F3E3747-03D1-1740-BA47-C5B4EAC99F17}"/>
              </a:ext>
            </a:extLst>
          </p:cNvPr>
          <p:cNvPicPr>
            <a:picLocks noChangeAspect="1"/>
          </p:cNvPicPr>
          <p:nvPr userDrawn="1"/>
        </p:nvPicPr>
        <p:blipFill rotWithShape="1">
          <a:blip r:embed="rId3"/>
          <a:srcRect l="17721" t="8003" r="19804" b="17547"/>
          <a:stretch/>
        </p:blipFill>
        <p:spPr>
          <a:xfrm>
            <a:off x="11469923" y="3544393"/>
            <a:ext cx="347472" cy="338787"/>
          </a:xfrm>
          <a:prstGeom prst="rect">
            <a:avLst/>
          </a:prstGeom>
        </p:spPr>
      </p:pic>
      <p:pic>
        <p:nvPicPr>
          <p:cNvPr id="68" name="Picture 67">
            <a:extLst>
              <a:ext uri="{FF2B5EF4-FFF2-40B4-BE49-F238E27FC236}">
                <a16:creationId xmlns:a16="http://schemas.microsoft.com/office/drawing/2014/main" id="{D53E6D6F-3296-B748-888E-21EAE006F3F4}"/>
              </a:ext>
            </a:extLst>
          </p:cNvPr>
          <p:cNvPicPr>
            <a:picLocks noChangeAspect="1"/>
          </p:cNvPicPr>
          <p:nvPr userDrawn="1"/>
        </p:nvPicPr>
        <p:blipFill rotWithShape="1">
          <a:blip r:embed="rId3"/>
          <a:srcRect l="17721" t="8003" r="19804" b="17547"/>
          <a:stretch/>
        </p:blipFill>
        <p:spPr>
          <a:xfrm>
            <a:off x="8875445" y="4219650"/>
            <a:ext cx="347472" cy="338787"/>
          </a:xfrm>
          <a:prstGeom prst="rect">
            <a:avLst/>
          </a:prstGeom>
        </p:spPr>
      </p:pic>
      <p:pic>
        <p:nvPicPr>
          <p:cNvPr id="69" name="Picture 68">
            <a:extLst>
              <a:ext uri="{FF2B5EF4-FFF2-40B4-BE49-F238E27FC236}">
                <a16:creationId xmlns:a16="http://schemas.microsoft.com/office/drawing/2014/main" id="{47D45F40-EEAC-9C4B-90CA-B997C6A4E630}"/>
              </a:ext>
            </a:extLst>
          </p:cNvPr>
          <p:cNvPicPr>
            <a:picLocks noChangeAspect="1"/>
          </p:cNvPicPr>
          <p:nvPr userDrawn="1"/>
        </p:nvPicPr>
        <p:blipFill rotWithShape="1">
          <a:blip r:embed="rId3"/>
          <a:srcRect l="17721" t="8003" r="19804" b="17547"/>
          <a:stretch/>
        </p:blipFill>
        <p:spPr>
          <a:xfrm>
            <a:off x="11497055" y="4244544"/>
            <a:ext cx="347472" cy="338787"/>
          </a:xfrm>
          <a:prstGeom prst="rect">
            <a:avLst/>
          </a:prstGeom>
        </p:spPr>
      </p:pic>
      <p:pic>
        <p:nvPicPr>
          <p:cNvPr id="70" name="Picture 69">
            <a:extLst>
              <a:ext uri="{FF2B5EF4-FFF2-40B4-BE49-F238E27FC236}">
                <a16:creationId xmlns:a16="http://schemas.microsoft.com/office/drawing/2014/main" id="{9E9E9158-B871-DF4C-BD1D-55C536EE7CB9}"/>
              </a:ext>
            </a:extLst>
          </p:cNvPr>
          <p:cNvPicPr>
            <a:picLocks noChangeAspect="1"/>
          </p:cNvPicPr>
          <p:nvPr userDrawn="1"/>
        </p:nvPicPr>
        <p:blipFill rotWithShape="1">
          <a:blip r:embed="rId3"/>
          <a:srcRect l="17721" t="8003" r="19804" b="17547"/>
          <a:stretch/>
        </p:blipFill>
        <p:spPr>
          <a:xfrm>
            <a:off x="8774542" y="4973424"/>
            <a:ext cx="347472" cy="338787"/>
          </a:xfrm>
          <a:prstGeom prst="rect">
            <a:avLst/>
          </a:prstGeom>
        </p:spPr>
      </p:pic>
      <p:pic>
        <p:nvPicPr>
          <p:cNvPr id="71" name="Picture 70">
            <a:extLst>
              <a:ext uri="{FF2B5EF4-FFF2-40B4-BE49-F238E27FC236}">
                <a16:creationId xmlns:a16="http://schemas.microsoft.com/office/drawing/2014/main" id="{EE68B1CF-C5AF-4645-A128-3BCE2CDA78A5}"/>
              </a:ext>
            </a:extLst>
          </p:cNvPr>
          <p:cNvPicPr>
            <a:picLocks noChangeAspect="1"/>
          </p:cNvPicPr>
          <p:nvPr userDrawn="1"/>
        </p:nvPicPr>
        <p:blipFill rotWithShape="1">
          <a:blip r:embed="rId3"/>
          <a:srcRect l="17721" t="8003" r="19804" b="17547"/>
          <a:stretch/>
        </p:blipFill>
        <p:spPr>
          <a:xfrm>
            <a:off x="10130292" y="4960776"/>
            <a:ext cx="347472" cy="338787"/>
          </a:xfrm>
          <a:prstGeom prst="rect">
            <a:avLst/>
          </a:prstGeom>
        </p:spPr>
      </p:pic>
    </p:spTree>
    <p:extLst>
      <p:ext uri="{BB962C8B-B14F-4D97-AF65-F5344CB8AC3E}">
        <p14:creationId xmlns:p14="http://schemas.microsoft.com/office/powerpoint/2010/main" val="2647447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F858899-6535-4377-9365-140BC14665F3}"/>
              </a:ext>
            </a:extLst>
          </p:cNvPr>
          <p:cNvSpPr txBox="1"/>
          <p:nvPr userDrawn="1"/>
        </p:nvSpPr>
        <p:spPr>
          <a:xfrm>
            <a:off x="3953425" y="804208"/>
            <a:ext cx="7943607" cy="1938992"/>
          </a:xfrm>
          <a:prstGeom prst="rect">
            <a:avLst/>
          </a:prstGeom>
          <a:noFill/>
        </p:spPr>
        <p:txBody>
          <a:bodyPr wrap="square">
            <a:spAutoFit/>
          </a:bodyPr>
          <a:lstStyle/>
          <a:p>
            <a:r>
              <a:rPr lang="en-US" sz="2400" dirty="0"/>
              <a:t>Compare the power of the bites of a donkey or horse, an angelfish, and a human. </a:t>
            </a:r>
            <a:br>
              <a:rPr lang="en-US" sz="2400" dirty="0"/>
            </a:br>
            <a:r>
              <a:rPr lang="en-US" sz="2400" dirty="0"/>
              <a:t>What similarities and differences do you see and why do you think different organisms need varying amounts of biting power?</a:t>
            </a:r>
          </a:p>
        </p:txBody>
      </p:sp>
      <p:grpSp>
        <p:nvGrpSpPr>
          <p:cNvPr id="22" name="Group 21">
            <a:extLst>
              <a:ext uri="{FF2B5EF4-FFF2-40B4-BE49-F238E27FC236}">
                <a16:creationId xmlns:a16="http://schemas.microsoft.com/office/drawing/2014/main" id="{FEF4D000-0D6C-41B8-B973-E71E4CACAA66}"/>
              </a:ext>
            </a:extLst>
          </p:cNvPr>
          <p:cNvGrpSpPr/>
          <p:nvPr userDrawn="1"/>
        </p:nvGrpSpPr>
        <p:grpSpPr>
          <a:xfrm>
            <a:off x="609600" y="941851"/>
            <a:ext cx="2575531" cy="1356852"/>
            <a:chOff x="169988" y="3315289"/>
            <a:chExt cx="3471366" cy="1828800"/>
          </a:xfrm>
        </p:grpSpPr>
        <p:pic>
          <p:nvPicPr>
            <p:cNvPr id="5" name="Picture 4">
              <a:extLst>
                <a:ext uri="{FF2B5EF4-FFF2-40B4-BE49-F238E27FC236}">
                  <a16:creationId xmlns:a16="http://schemas.microsoft.com/office/drawing/2014/main" id="{1FD24415-29D3-447B-AF32-F69AF76F39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2653"/>
            <a:stretch/>
          </p:blipFill>
          <p:spPr>
            <a:xfrm>
              <a:off x="2486035" y="3315289"/>
              <a:ext cx="1155319" cy="1828800"/>
            </a:xfrm>
            <a:prstGeom prst="rect">
              <a:avLst/>
            </a:prstGeom>
            <a:ln w="38100">
              <a:solidFill>
                <a:schemeClr val="tx1"/>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4C6A74C-1B7C-46D5-9002-DA508FC13C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722" r="29459"/>
            <a:stretch/>
          </p:blipFill>
          <p:spPr>
            <a:xfrm>
              <a:off x="1282877" y="3315289"/>
              <a:ext cx="1190390" cy="1828800"/>
            </a:xfrm>
            <a:prstGeom prst="rect">
              <a:avLst/>
            </a:prstGeom>
            <a:ln w="38100">
              <a:solidFill>
                <a:schemeClr val="tx1"/>
              </a:solid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86ADBB35-F24F-4191-9452-C70EF08314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4625"/>
            <a:stretch/>
          </p:blipFill>
          <p:spPr>
            <a:xfrm>
              <a:off x="169988" y="3315289"/>
              <a:ext cx="1107198" cy="1828800"/>
            </a:xfrm>
            <a:prstGeom prst="rect">
              <a:avLst/>
            </a:prstGeom>
            <a:ln w="38100">
              <a:solidFill>
                <a:schemeClr val="tx1"/>
              </a:solidFill>
            </a:ln>
            <a:effectLst>
              <a:outerShdw blurRad="292100" dist="139700" dir="2700000" algn="tl" rotWithShape="0">
                <a:srgbClr val="333333">
                  <a:alpha val="65000"/>
                </a:srgbClr>
              </a:outerShdw>
            </a:effectLst>
          </p:spPr>
        </p:pic>
      </p:grpSp>
      <p:pic>
        <p:nvPicPr>
          <p:cNvPr id="25" name="Picture 24">
            <a:extLst>
              <a:ext uri="{FF2B5EF4-FFF2-40B4-BE49-F238E27FC236}">
                <a16:creationId xmlns:a16="http://schemas.microsoft.com/office/drawing/2014/main" id="{BD47512F-233C-4182-B237-294E40710ABA}"/>
              </a:ext>
            </a:extLst>
          </p:cNvPr>
          <p:cNvPicPr>
            <a:picLocks noChangeAspect="1"/>
          </p:cNvPicPr>
          <p:nvPr userDrawn="1"/>
        </p:nvPicPr>
        <p:blipFill>
          <a:blip r:embed="rId4"/>
          <a:stretch>
            <a:fillRect/>
          </a:stretch>
        </p:blipFill>
        <p:spPr>
          <a:xfrm>
            <a:off x="609600" y="3820633"/>
            <a:ext cx="2575531" cy="1342885"/>
          </a:xfrm>
          <a:prstGeom prst="rect">
            <a:avLst/>
          </a:prstGeom>
          <a:ln w="38100">
            <a:solidFill>
              <a:srgbClr val="2F46AA"/>
            </a:solidFill>
          </a:ln>
          <a:effectLst>
            <a:outerShdw blurRad="292100" dist="139700" dir="2700000" algn="tl" rotWithShape="0">
              <a:srgbClr val="333333">
                <a:alpha val="65000"/>
              </a:srgbClr>
            </a:outerShdw>
          </a:effectLst>
        </p:spPr>
      </p:pic>
      <p:sp>
        <p:nvSpPr>
          <p:cNvPr id="27" name="Rectangle 26">
            <a:extLst>
              <a:ext uri="{FF2B5EF4-FFF2-40B4-BE49-F238E27FC236}">
                <a16:creationId xmlns:a16="http://schemas.microsoft.com/office/drawing/2014/main" id="{C02B3ECB-B253-4BA1-BF6C-69CE6FED6784}"/>
              </a:ext>
            </a:extLst>
          </p:cNvPr>
          <p:cNvSpPr/>
          <p:nvPr userDrawn="1"/>
        </p:nvSpPr>
        <p:spPr>
          <a:xfrm>
            <a:off x="3953426" y="3052685"/>
            <a:ext cx="7943606" cy="2187909"/>
          </a:xfrm>
          <a:prstGeom prst="rect">
            <a:avLst/>
          </a:prstGeom>
          <a:noFill/>
          <a:ln w="28575">
            <a:solidFill>
              <a:srgbClr val="359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9FD15CD-29F8-4A41-8393-B0D4713336F6}"/>
              </a:ext>
            </a:extLst>
          </p:cNvPr>
          <p:cNvPicPr>
            <a:picLocks noChangeAspect="1"/>
          </p:cNvPicPr>
          <p:nvPr userDrawn="1"/>
        </p:nvPicPr>
        <p:blipFill rotWithShape="1">
          <a:blip r:embed="rId5"/>
          <a:srcRect l="5967"/>
          <a:stretch/>
        </p:blipFill>
        <p:spPr>
          <a:xfrm>
            <a:off x="164480" y="2298703"/>
            <a:ext cx="3671575" cy="1757277"/>
          </a:xfrm>
          <a:prstGeom prst="rect">
            <a:avLst/>
          </a:prstGeom>
        </p:spPr>
      </p:pic>
    </p:spTree>
    <p:extLst>
      <p:ext uri="{BB962C8B-B14F-4D97-AF65-F5344CB8AC3E}">
        <p14:creationId xmlns:p14="http://schemas.microsoft.com/office/powerpoint/2010/main" val="1957107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A8DC087-D3CE-43F7-A5CD-257240CC7231}"/>
              </a:ext>
            </a:extLst>
          </p:cNvPr>
          <p:cNvSpPr txBox="1"/>
          <p:nvPr userDrawn="1"/>
        </p:nvSpPr>
        <p:spPr>
          <a:xfrm>
            <a:off x="4589736" y="939898"/>
            <a:ext cx="6982832" cy="1323439"/>
          </a:xfrm>
          <a:prstGeom prst="rect">
            <a:avLst/>
          </a:prstGeom>
          <a:noFill/>
        </p:spPr>
        <p:txBody>
          <a:bodyPr wrap="square">
            <a:spAutoFit/>
          </a:bodyPr>
          <a:lstStyle/>
          <a:p>
            <a:r>
              <a:rPr lang="en-US" sz="2000" dirty="0"/>
              <a:t>Explain how the stages of food processing in the digestive system align with the law of conservation of matter/mass. (Hint: Think about what the word “conservation” means.)</a:t>
            </a:r>
          </a:p>
        </p:txBody>
      </p:sp>
      <p:pic>
        <p:nvPicPr>
          <p:cNvPr id="12" name="Picture 2" descr="C:\Users\Gayle\Dropbox\Clip Art\Body Systems\digestive.png">
            <a:extLst>
              <a:ext uri="{FF2B5EF4-FFF2-40B4-BE49-F238E27FC236}">
                <a16:creationId xmlns:a16="http://schemas.microsoft.com/office/drawing/2014/main" id="{8F869679-ABC2-407D-842E-38BB2D7C3474}"/>
              </a:ext>
            </a:extLst>
          </p:cNvPr>
          <p:cNvPicPr>
            <a:picLocks noChangeAspect="1" noChangeArrowheads="1"/>
          </p:cNvPicPr>
          <p:nvPr userDrawn="1"/>
        </p:nvPicPr>
        <p:blipFill>
          <a:blip r:embed="rId2" cstate="screen">
            <a:duotone>
              <a:prstClr val="black"/>
              <a:schemeClr val="accent4">
                <a:tint val="45000"/>
                <a:satMod val="400000"/>
              </a:schemeClr>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a:stretch>
            <a:fillRect/>
          </a:stretch>
        </p:blipFill>
        <p:spPr bwMode="auto">
          <a:xfrm>
            <a:off x="619432" y="782582"/>
            <a:ext cx="3511114" cy="454650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21BFFC0-99DA-41F8-83D8-6F82756E8F90}"/>
              </a:ext>
            </a:extLst>
          </p:cNvPr>
          <p:cNvSpPr/>
          <p:nvPr userDrawn="1"/>
        </p:nvSpPr>
        <p:spPr>
          <a:xfrm>
            <a:off x="4589736" y="2320413"/>
            <a:ext cx="7307296" cy="2920181"/>
          </a:xfrm>
          <a:prstGeom prst="rect">
            <a:avLst/>
          </a:prstGeom>
          <a:noFill/>
          <a:ln w="28575">
            <a:solidFill>
              <a:srgbClr val="359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255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3A3AF">
            <a:alpha val="15000"/>
          </a:srgb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DCA5B8B-FCEC-44B8-A310-A0C6275680E2}"/>
              </a:ext>
            </a:extLst>
          </p:cNvPr>
          <p:cNvSpPr/>
          <p:nvPr userDrawn="1"/>
        </p:nvSpPr>
        <p:spPr>
          <a:xfrm>
            <a:off x="3056236" y="695960"/>
            <a:ext cx="5107459" cy="4800600"/>
          </a:xfrm>
          <a:prstGeom prst="rect">
            <a:avLst/>
          </a:prstGeom>
          <a:solidFill>
            <a:srgbClr val="3B1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AD17BF-BE87-42C9-95F8-C02E45076987}"/>
              </a:ext>
            </a:extLst>
          </p:cNvPr>
          <p:cNvSpPr txBox="1"/>
          <p:nvPr userDrawn="1"/>
        </p:nvSpPr>
        <p:spPr>
          <a:xfrm>
            <a:off x="203200" y="860395"/>
            <a:ext cx="2706748" cy="206210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Even if you don’t have </a:t>
            </a:r>
            <a:b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b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a digestive disease, feeling nervous can cause “butterflies in your stomach.” That fluttery feeling is </a:t>
            </a:r>
            <a:b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b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a normal reaction </a:t>
            </a:r>
            <a:b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b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to stress.  </a:t>
            </a:r>
          </a:p>
        </p:txBody>
      </p:sp>
      <p:sp>
        <p:nvSpPr>
          <p:cNvPr id="8" name="TextBox 7">
            <a:extLst>
              <a:ext uri="{FF2B5EF4-FFF2-40B4-BE49-F238E27FC236}">
                <a16:creationId xmlns:a16="http://schemas.microsoft.com/office/drawing/2014/main" id="{1285F760-F9ED-45A2-B1CC-3795E96645A3}"/>
              </a:ext>
            </a:extLst>
          </p:cNvPr>
          <p:cNvSpPr txBox="1"/>
          <p:nvPr userDrawn="1"/>
        </p:nvSpPr>
        <p:spPr>
          <a:xfrm>
            <a:off x="8575040" y="3157220"/>
            <a:ext cx="3220720" cy="2062103"/>
          </a:xfrm>
          <a:prstGeom prst="rect">
            <a:avLst/>
          </a:prstGeom>
          <a:noFill/>
        </p:spPr>
        <p:txBody>
          <a:bodyPr wrap="square">
            <a:spAutoFit/>
          </a:bodyPr>
          <a:lstStyle/>
          <a:p>
            <a:pPr algn="ctr"/>
            <a:r>
              <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Did you know that in the world of ancient Greece, passionate emotions weren’t believed to come from your heart? No, they believed those intense emotions came from your “bowels” -- another word for intestines! </a:t>
            </a:r>
            <a:endParaRPr lang="en-US" sz="1600" dirty="0"/>
          </a:p>
        </p:txBody>
      </p:sp>
      <p:sp>
        <p:nvSpPr>
          <p:cNvPr id="10" name="TextBox 9">
            <a:extLst>
              <a:ext uri="{FF2B5EF4-FFF2-40B4-BE49-F238E27FC236}">
                <a16:creationId xmlns:a16="http://schemas.microsoft.com/office/drawing/2014/main" id="{F6247B9E-FBF4-465A-BD65-7FC4E33E038E}"/>
              </a:ext>
            </a:extLst>
          </p:cNvPr>
          <p:cNvSpPr txBox="1"/>
          <p:nvPr userDrawn="1"/>
        </p:nvSpPr>
        <p:spPr>
          <a:xfrm>
            <a:off x="3056236" y="698352"/>
            <a:ext cx="5107459" cy="1569660"/>
          </a:xfrm>
          <a:prstGeom prst="rect">
            <a:avLst/>
          </a:prstGeom>
          <a:solidFill>
            <a:srgbClr val="F3A3AF">
              <a:alpha val="50196"/>
            </a:srgbClr>
          </a:solidFill>
          <a:ln>
            <a:solidFill>
              <a:srgbClr val="F3A3AF">
                <a:alpha val="50000"/>
              </a:srgbClr>
            </a:solidFill>
          </a:ln>
        </p:spPr>
        <p:txBody>
          <a:bodyPr wrap="square" lIns="274320" tIns="91440" rIns="182880" bIns="91440">
            <a:spAutoFit/>
          </a:bodyPr>
          <a:lstStyle/>
          <a:p>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mn-ea"/>
                <a:cs typeface="+mn-cs"/>
              </a:rPr>
              <a:t>Think of all the Valentine messages </a:t>
            </a:r>
            <a:b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mn-ea"/>
                <a:cs typeface="+mn-cs"/>
              </a:rPr>
            </a:br>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mn-ea"/>
                <a:cs typeface="+mn-cs"/>
              </a:rPr>
              <a:t>that mention the heart. What sort of Valentine message could you write to share caring thoughts that came from your digestive system? </a:t>
            </a:r>
            <a:endParaRPr lang="en-US" dirty="0">
              <a:solidFill>
                <a:schemeClr val="bg1"/>
              </a:solidFill>
            </a:endParaRPr>
          </a:p>
        </p:txBody>
      </p:sp>
      <p:pic>
        <p:nvPicPr>
          <p:cNvPr id="16" name="Picture 15">
            <a:extLst>
              <a:ext uri="{FF2B5EF4-FFF2-40B4-BE49-F238E27FC236}">
                <a16:creationId xmlns:a16="http://schemas.microsoft.com/office/drawing/2014/main" id="{19B49106-C313-4B70-AA6F-1CCE3BF7D4F3}"/>
              </a:ext>
            </a:extLst>
          </p:cNvPr>
          <p:cNvPicPr>
            <a:picLocks noChangeAspect="1"/>
          </p:cNvPicPr>
          <p:nvPr userDrawn="1"/>
        </p:nvPicPr>
        <p:blipFill rotWithShape="1">
          <a:blip r:embed="rId2">
            <a:alphaModFix amt="70000"/>
            <a:extLst>
              <a:ext uri="{BEBA8EAE-BF5A-486C-A8C5-ECC9F3942E4B}">
                <a14:imgProps xmlns:a14="http://schemas.microsoft.com/office/drawing/2010/main">
                  <a14:imgLayer r:embed="rId3">
                    <a14:imgEffect>
                      <a14:backgroundRemoval t="6852" b="95926" l="10000" r="90000">
                        <a14:foregroundMark x1="47083" y1="90648" x2="47083" y2="90648"/>
                        <a14:foregroundMark x1="46198" y1="95926" x2="46198" y2="95926"/>
                        <a14:foregroundMark x1="42396" y1="6852" x2="42396" y2="6852"/>
                        <a14:backgroundMark x1="12604" y1="15000" x2="12604" y2="15000"/>
                        <a14:backgroundMark x1="15781" y1="13611" x2="15781" y2="13611"/>
                        <a14:backgroundMark x1="29271" y1="3704" x2="29271" y2="3704"/>
                        <a14:backgroundMark x1="23906" y1="14074" x2="23906" y2="14074"/>
                        <a14:backgroundMark x1="20625" y1="13889" x2="20625" y2="13889"/>
                        <a14:backgroundMark x1="20052" y1="15463" x2="20052" y2="15463"/>
                        <a14:backgroundMark x1="19844" y1="16944" x2="19844" y2="16944"/>
                        <a14:backgroundMark x1="19688" y1="17963" x2="19688" y2="17963"/>
                        <a14:backgroundMark x1="19271" y1="19074" x2="19271" y2="19074"/>
                        <a14:backgroundMark x1="18906" y1="21296" x2="18906" y2="21296"/>
                        <a14:backgroundMark x1="17865" y1="37685" x2="17865" y2="37685"/>
                        <a14:backgroundMark x1="17344" y1="32778" x2="17344" y2="32778"/>
                        <a14:backgroundMark x1="19219" y1="36852" x2="19219" y2="36852"/>
                        <a14:backgroundMark x1="18958" y1="43241" x2="18958" y2="43241"/>
                        <a14:backgroundMark x1="18906" y1="48148" x2="18906" y2="48148"/>
                        <a14:backgroundMark x1="19271" y1="53333" x2="19271" y2="53333"/>
                        <a14:backgroundMark x1="19688" y1="59259" x2="19688" y2="59259"/>
                        <a14:backgroundMark x1="19740" y1="65556" x2="19740" y2="65556"/>
                        <a14:backgroundMark x1="16563" y1="62870" x2="16563" y2="62870"/>
                        <a14:backgroundMark x1="18177" y1="69722" x2="18177" y2="69722"/>
                        <a14:backgroundMark x1="19427" y1="75278" x2="19427" y2="75278"/>
                        <a14:backgroundMark x1="15469" y1="73704" x2="15469" y2="73704"/>
                        <a14:backgroundMark x1="16719" y1="81481" x2="16719" y2="81481"/>
                        <a14:backgroundMark x1="9323" y1="88241" x2="9323" y2="88241"/>
                        <a14:backgroundMark x1="14010" y1="90370" x2="14010" y2="90370"/>
                        <a14:backgroundMark x1="15573" y1="91574" x2="15573" y2="91574"/>
                        <a14:backgroundMark x1="17344" y1="91759" x2="17344" y2="91759"/>
                        <a14:backgroundMark x1="86406" y1="4537" x2="86406" y2="4537"/>
                        <a14:backgroundMark x1="86771" y1="8889" x2="86771" y2="8889"/>
                        <a14:backgroundMark x1="87865" y1="16296" x2="87865" y2="16296"/>
                        <a14:backgroundMark x1="88281" y1="22963" x2="88281" y2="22963"/>
                        <a14:backgroundMark x1="89063" y1="31574" x2="89063" y2="31574"/>
                        <a14:backgroundMark x1="89844" y1="38056" x2="89844" y2="38056"/>
                        <a14:backgroundMark x1="79063" y1="27407" x2="79063" y2="27407"/>
                        <a14:backgroundMark x1="82083" y1="36019" x2="82083" y2="36019"/>
                        <a14:backgroundMark x1="80990" y1="31852" x2="80990" y2="31852"/>
                        <a14:backgroundMark x1="83281" y1="40185" x2="83281" y2="40185"/>
                        <a14:backgroundMark x1="79167" y1="42685" x2="79167" y2="42685"/>
                        <a14:backgroundMark x1="82865" y1="51667" x2="82865" y2="51667"/>
                        <a14:backgroundMark x1="76979" y1="49722" x2="76979" y2="49722"/>
                        <a14:backgroundMark x1="85625" y1="51759" x2="85625" y2="51759"/>
                        <a14:backgroundMark x1="76406" y1="45278" x2="76406" y2="45278"/>
                        <a14:backgroundMark x1="82344" y1="58148" x2="82344" y2="58148"/>
                        <a14:backgroundMark x1="88333" y1="68056" x2="88333" y2="68056"/>
                        <a14:backgroundMark x1="75625" y1="58889" x2="75625" y2="58889"/>
                      </a14:backgroundRemoval>
                    </a14:imgEffect>
                  </a14:imgLayer>
                </a14:imgProps>
              </a:ext>
              <a:ext uri="{28A0092B-C50C-407E-A947-70E740481C1C}">
                <a14:useLocalDpi xmlns:a14="http://schemas.microsoft.com/office/drawing/2010/main" val="0"/>
              </a:ext>
            </a:extLst>
          </a:blip>
          <a:srcRect l="24424" t="3712" r="29783"/>
          <a:stretch/>
        </p:blipFill>
        <p:spPr>
          <a:xfrm>
            <a:off x="484987" y="2947601"/>
            <a:ext cx="1845464" cy="218275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1FF6D5B-5C0C-4171-9334-C38C985D0DC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60024" y="987395"/>
            <a:ext cx="3046989" cy="2031326"/>
          </a:xfrm>
          <a:prstGeom prst="rect">
            <a:avLst/>
          </a:prstGeom>
          <a:ln w="38100">
            <a:solidFill>
              <a:srgbClr val="3B1393"/>
            </a:solidFill>
          </a:ln>
        </p:spPr>
      </p:pic>
      <p:pic>
        <p:nvPicPr>
          <p:cNvPr id="14" name="Picture 13">
            <a:extLst>
              <a:ext uri="{FF2B5EF4-FFF2-40B4-BE49-F238E27FC236}">
                <a16:creationId xmlns:a16="http://schemas.microsoft.com/office/drawing/2014/main" id="{7B760D3F-EC99-4388-8385-43971AE1376B}"/>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ackgroundRemoval t="10000" b="90000" l="10000" r="90781">
                        <a14:foregroundMark x1="55104" y1="23984" x2="55104" y2="23984"/>
                        <a14:foregroundMark x1="59915" y1="30547" x2="60313" y2="31172"/>
                        <a14:foregroundMark x1="59418" y1="29766" x2="59915" y2="30547"/>
                        <a14:foregroundMark x1="58573" y1="28438" x2="59418" y2="29766"/>
                        <a14:foregroundMark x1="57230" y1="26328" x2="58573" y2="28438"/>
                        <a14:foregroundMark x1="56534" y1="25234" x2="56882" y2="25781"/>
                        <a14:foregroundMark x1="56136" y1="24609" x2="56534" y2="25234"/>
                        <a14:foregroundMark x1="53750" y1="20859" x2="54297" y2="21719"/>
                        <a14:foregroundMark x1="61596" y1="28516" x2="64115" y2="19766"/>
                        <a14:foregroundMark x1="61146" y1="30078" x2="61596" y2="28516"/>
                        <a14:foregroundMark x1="90781" y1="35313" x2="90781" y2="35313"/>
                        <a14:backgroundMark x1="47031" y1="65703" x2="47031" y2="65703"/>
                        <a14:backgroundMark x1="46823" y1="61484" x2="46823" y2="61484"/>
                        <a14:backgroundMark x1="68177" y1="68203" x2="68177" y2="68203"/>
                        <a14:backgroundMark x1="65990" y1="57266" x2="65990" y2="57266"/>
                        <a14:backgroundMark x1="65677" y1="56484" x2="65677" y2="56484"/>
                        <a14:backgroundMark x1="60521" y1="16875" x2="60521" y2="16875"/>
                        <a14:backgroundMark x1="59062" y1="22422" x2="59062" y2="22422"/>
                        <a14:backgroundMark x1="59167" y1="24141" x2="59167" y2="24141"/>
                        <a14:backgroundMark x1="55833" y1="23203" x2="55833" y2="23203"/>
                        <a14:backgroundMark x1="55313" y1="23047" x2="55313" y2="23047"/>
                        <a14:backgroundMark x1="55000" y1="22734" x2="55000" y2="22734"/>
                        <a14:backgroundMark x1="60104" y1="29766" x2="60104" y2="29766"/>
                        <a14:backgroundMark x1="62240" y1="28516" x2="62240" y2="28516"/>
                        <a14:backgroundMark x1="57083" y1="25234" x2="57083" y2="25234"/>
                        <a14:backgroundMark x1="54896" y1="22578" x2="54896" y2="22578"/>
                        <a14:backgroundMark x1="54375" y1="21719" x2="54375" y2="21719"/>
                        <a14:backgroundMark x1="54531" y1="22031" x2="54531" y2="22031"/>
                        <a14:backgroundMark x1="54531" y1="22266" x2="54531" y2="22266"/>
                        <a14:backgroundMark x1="54583" y1="22344" x2="54583" y2="22344"/>
                        <a14:backgroundMark x1="54792" y1="22734" x2="54792" y2="22734"/>
                        <a14:backgroundMark x1="54688" y1="22422" x2="54688" y2="22422"/>
                        <a14:backgroundMark x1="54115" y1="21328" x2="54115" y2="21328"/>
                        <a14:backgroundMark x1="54115" y1="21719" x2="54115" y2="21719"/>
                        <a14:backgroundMark x1="54219" y1="21563" x2="54219" y2="21563"/>
                        <a14:backgroundMark x1="54583" y1="22266" x2="54583" y2="22266"/>
                        <a14:backgroundMark x1="55104" y1="22969" x2="55104" y2="22969"/>
                        <a14:backgroundMark x1="55365" y1="23203" x2="55365" y2="23203"/>
                        <a14:backgroundMark x1="55573" y1="23672" x2="55573" y2="23672"/>
                        <a14:backgroundMark x1="55417" y1="23359" x2="55417" y2="23359"/>
                        <a14:backgroundMark x1="55625" y1="23750" x2="55625" y2="23750"/>
                        <a14:backgroundMark x1="55937" y1="24141" x2="55937" y2="24141"/>
                        <a14:backgroundMark x1="56094" y1="24375" x2="56094" y2="24375"/>
                        <a14:backgroundMark x1="56198" y1="24609" x2="56198" y2="24609"/>
                        <a14:backgroundMark x1="55417" y1="23750" x2="55417" y2="23750"/>
                        <a14:backgroundMark x1="55729" y1="23984" x2="55729" y2="23984"/>
                        <a14:backgroundMark x1="56354" y1="24688" x2="56354" y2="24688"/>
                        <a14:backgroundMark x1="56458" y1="25078" x2="56458" y2="25078"/>
                        <a14:backgroundMark x1="56771" y1="25547" x2="56771" y2="25547"/>
                        <a14:backgroundMark x1="56563" y1="25234" x2="56563" y2="25234"/>
                        <a14:backgroundMark x1="56667" y1="25391" x2="56667" y2="25391"/>
                        <a14:backgroundMark x1="57031" y1="25781" x2="57031" y2="25781"/>
                        <a14:backgroundMark x1="57396" y1="26328" x2="57396" y2="26328"/>
                        <a14:backgroundMark x1="58854" y1="28438" x2="58854" y2="28438"/>
                        <a14:backgroundMark x1="60417" y1="30938" x2="60417" y2="30938"/>
                        <a14:backgroundMark x1="59792" y1="30156" x2="59792" y2="30156"/>
                        <a14:backgroundMark x1="60000" y1="30547" x2="60000" y2="30547"/>
                        <a14:backgroundMark x1="60260" y1="31016" x2="60260" y2="31016"/>
                        <a14:backgroundMark x1="53906" y1="21172" x2="53906" y2="21172"/>
                        <a14:backgroundMark x1="54010" y1="21016" x2="54010" y2="21016"/>
                        <a14:backgroundMark x1="54688" y1="22188" x2="54688" y2="22188"/>
                        <a14:backgroundMark x1="54323" y1="21953" x2="54323" y2="21953"/>
                        <a14:backgroundMark x1="53958" y1="21328" x2="53958" y2="21328"/>
                        <a14:backgroundMark x1="55885" y1="24375" x2="55885" y2="24375"/>
                        <a14:backgroundMark x1="56146" y1="24766" x2="56146" y2="24766"/>
                        <a14:backgroundMark x1="57135" y1="26016" x2="57135" y2="26016"/>
                        <a14:backgroundMark x1="57500" y1="26563" x2="57500" y2="26563"/>
                        <a14:backgroundMark x1="66771" y1="62031" x2="66771" y2="62031"/>
                        <a14:backgroundMark x1="66615" y1="61250" x2="66615" y2="61250"/>
                        <a14:backgroundMark x1="66510" y1="60391" x2="66510" y2="60391"/>
                        <a14:backgroundMark x1="76927" y1="65000" x2="76927" y2="65000"/>
                        <a14:backgroundMark x1="58802" y1="72500" x2="58802" y2="72500"/>
                      </a14:backgroundRemoval>
                    </a14:imgEffect>
                  </a14:imgLayer>
                </a14:imgProps>
              </a:ext>
              <a:ext uri="{28A0092B-C50C-407E-A947-70E740481C1C}">
                <a14:useLocalDpi xmlns:a14="http://schemas.microsoft.com/office/drawing/2010/main" val="0"/>
              </a:ext>
            </a:extLst>
          </a:blip>
          <a:srcRect l="31477" t="12240" r="7322" b="24857"/>
          <a:stretch/>
        </p:blipFill>
        <p:spPr>
          <a:xfrm rot="20932482">
            <a:off x="650357" y="3259950"/>
            <a:ext cx="1426413" cy="977372"/>
          </a:xfrm>
          <a:prstGeom prst="rect">
            <a:avLst/>
          </a:prstGeom>
          <a:ln>
            <a:noFill/>
          </a:ln>
          <a:effectLst>
            <a:outerShdw blurRad="292100" dist="139700" dir="2700000" algn="tl" rotWithShape="0">
              <a:srgbClr val="333333">
                <a:alpha val="65000"/>
              </a:srgbClr>
            </a:outerShdw>
          </a:effectLst>
        </p:spPr>
      </p:pic>
      <p:sp>
        <p:nvSpPr>
          <p:cNvPr id="20" name="Heart 19">
            <a:extLst>
              <a:ext uri="{FF2B5EF4-FFF2-40B4-BE49-F238E27FC236}">
                <a16:creationId xmlns:a16="http://schemas.microsoft.com/office/drawing/2014/main" id="{52C26954-6E5C-45FA-99E5-F460C60B5B52}"/>
              </a:ext>
            </a:extLst>
          </p:cNvPr>
          <p:cNvSpPr>
            <a:spLocks/>
          </p:cNvSpPr>
          <p:nvPr userDrawn="1"/>
        </p:nvSpPr>
        <p:spPr>
          <a:xfrm>
            <a:off x="3552565" y="2535855"/>
            <a:ext cx="4114800" cy="2743200"/>
          </a:xfrm>
          <a:prstGeom prst="heart">
            <a:avLst/>
          </a:prstGeom>
          <a:solidFill>
            <a:srgbClr val="F3A3A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3277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2E96EA-94DB-4EC2-B8CC-43D684C1D83F}"/>
              </a:ext>
            </a:extLst>
          </p:cNvPr>
          <p:cNvSpPr/>
          <p:nvPr userDrawn="1"/>
        </p:nvSpPr>
        <p:spPr>
          <a:xfrm>
            <a:off x="4550764" y="85976"/>
            <a:ext cx="7641236" cy="2862322"/>
          </a:xfrm>
          <a:prstGeom prst="rect">
            <a:avLst/>
          </a:prstGeom>
        </p:spPr>
        <p:txBody>
          <a:bodyPr wrap="square">
            <a:spAutoFit/>
          </a:bodyPr>
          <a:lstStyle/>
          <a:p>
            <a:pPr marL="0" indent="0">
              <a:buNone/>
            </a:pPr>
            <a:r>
              <a:rPr lang="is-IS" sz="1800" b="1" dirty="0">
                <a:latin typeface="Verdana" panose="020B0604030504040204" pitchFamily="34" charset="0"/>
                <a:ea typeface="Verdana" panose="020B0604030504040204" pitchFamily="34" charset="0"/>
              </a:rPr>
              <a:t>Give your best answer to...</a:t>
            </a:r>
            <a:br>
              <a:rPr lang="is-IS" sz="1800" b="1" dirty="0">
                <a:latin typeface="Verdana" panose="020B0604030504040204" pitchFamily="34" charset="0"/>
                <a:ea typeface="Verdana" panose="020B0604030504040204" pitchFamily="34" charset="0"/>
              </a:rPr>
            </a:br>
            <a:endParaRPr lang="is-IS" sz="1800" b="1" dirty="0">
              <a:latin typeface="Verdana" panose="020B0604030504040204" pitchFamily="34" charset="0"/>
              <a:ea typeface="Verdana" panose="020B0604030504040204" pitchFamily="34" charset="0"/>
            </a:endParaRPr>
          </a:p>
          <a:p>
            <a:pPr marL="594360" marR="0" lvl="0" indent="-594360" algn="l" defTabSz="457200" rtl="0" eaLnBrk="1" fontAlgn="auto" latinLnBrk="0" hangingPunct="1">
              <a:lnSpc>
                <a:spcPct val="100000"/>
              </a:lnSpc>
              <a:spcBef>
                <a:spcPts val="0"/>
              </a:spcBef>
              <a:spcAft>
                <a:spcPts val="0"/>
              </a:spcAft>
              <a:buClrTx/>
              <a:buSzTx/>
              <a:buFontTx/>
              <a:buAutoNum type="arabicPeriod"/>
              <a:tabLst/>
              <a:defRPr/>
            </a:pPr>
            <a:r>
              <a:rPr lang="is-IS" sz="1800" dirty="0">
                <a:latin typeface="Verdana" panose="020B0604030504040204" pitchFamily="34" charset="0"/>
                <a:ea typeface="Verdana" panose="020B0604030504040204" pitchFamily="34" charset="0"/>
              </a:rPr>
              <a:t>Explain the main function of the digestive system.</a:t>
            </a:r>
            <a:br>
              <a:rPr lang="is-IS" sz="1800" dirty="0">
                <a:latin typeface="Verdana" panose="020B0604030504040204" pitchFamily="34" charset="0"/>
                <a:ea typeface="Verdana" panose="020B0604030504040204" pitchFamily="34" charset="0"/>
              </a:rPr>
            </a:b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a:p>
            <a:pPr marL="594360" indent="-594360">
              <a:buAutoNum type="arabicPeriod"/>
            </a:pPr>
            <a:r>
              <a:rPr lang="is-IS" sz="1800" dirty="0">
                <a:latin typeface="Verdana" panose="020B0604030504040204" pitchFamily="34" charset="0"/>
                <a:ea typeface="Verdana" panose="020B0604030504040204" pitchFamily="34" charset="0"/>
              </a:rPr>
              <a:t>List the main sructures of the digestive system and the role they play in the system.</a:t>
            </a:r>
            <a:endParaRPr lang="en-US" sz="1800" dirty="0">
              <a:latin typeface="Verdana" panose="020B0604030504040204" pitchFamily="34" charset="0"/>
              <a:ea typeface="Verdana" panose="020B0604030504040204" pitchFamily="34" charset="0"/>
            </a:endParaRPr>
          </a:p>
        </p:txBody>
      </p:sp>
      <p:sp>
        <p:nvSpPr>
          <p:cNvPr id="4" name="Rectangle 3">
            <a:extLst>
              <a:ext uri="{FF2B5EF4-FFF2-40B4-BE49-F238E27FC236}">
                <a16:creationId xmlns:a16="http://schemas.microsoft.com/office/drawing/2014/main" id="{79513D97-490B-44B5-867D-55A05FC5D8DC}"/>
              </a:ext>
            </a:extLst>
          </p:cNvPr>
          <p:cNvSpPr/>
          <p:nvPr userDrawn="1"/>
        </p:nvSpPr>
        <p:spPr>
          <a:xfrm>
            <a:off x="-1" y="2348134"/>
            <a:ext cx="4309352" cy="1200329"/>
          </a:xfrm>
          <a:prstGeom prst="rect">
            <a:avLst/>
          </a:prstGeom>
        </p:spPr>
        <p:txBody>
          <a:bodyPr wrap="square">
            <a:spAutoFit/>
          </a:bodyPr>
          <a:lstStyle/>
          <a:p>
            <a:pPr algn="ctr"/>
            <a:r>
              <a:rPr lang="en-US" sz="3600" b="1" dirty="0">
                <a:solidFill>
                  <a:schemeClr val="bg1"/>
                </a:solidFill>
                <a:latin typeface="Verdana" panose="020B0604030504040204" pitchFamily="34" charset="0"/>
              </a:rPr>
              <a:t>Check for Understanding</a:t>
            </a:r>
          </a:p>
        </p:txBody>
      </p:sp>
    </p:spTree>
    <p:extLst>
      <p:ext uri="{BB962C8B-B14F-4D97-AF65-F5344CB8AC3E}">
        <p14:creationId xmlns:p14="http://schemas.microsoft.com/office/powerpoint/2010/main" val="2687438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C75C0A-823E-4301-80B2-57CDFD64CD77}"/>
              </a:ext>
            </a:extLst>
          </p:cNvPr>
          <p:cNvSpPr/>
          <p:nvPr userDrawn="1"/>
        </p:nvSpPr>
        <p:spPr>
          <a:xfrm>
            <a:off x="0" y="2249413"/>
            <a:ext cx="4309352" cy="1200329"/>
          </a:xfrm>
          <a:prstGeom prst="rect">
            <a:avLst/>
          </a:prstGeom>
        </p:spPr>
        <p:txBody>
          <a:bodyPr wrap="square">
            <a:spAutoFit/>
          </a:bodyPr>
          <a:lstStyle/>
          <a:p>
            <a:pPr algn="ctr"/>
            <a:r>
              <a:rPr lang="en-US" sz="3600" b="1" dirty="0">
                <a:solidFill>
                  <a:schemeClr val="bg1"/>
                </a:solidFill>
                <a:latin typeface="Verdana" panose="020B0604030504040204" pitchFamily="34" charset="0"/>
              </a:rPr>
              <a:t>Still have questions?</a:t>
            </a:r>
          </a:p>
        </p:txBody>
      </p:sp>
      <p:sp>
        <p:nvSpPr>
          <p:cNvPr id="5" name="TextBox 4">
            <a:extLst>
              <a:ext uri="{FF2B5EF4-FFF2-40B4-BE49-F238E27FC236}">
                <a16:creationId xmlns:a16="http://schemas.microsoft.com/office/drawing/2014/main" id="{579DB70D-2861-44B1-B290-22BAD61EB16B}"/>
              </a:ext>
            </a:extLst>
          </p:cNvPr>
          <p:cNvSpPr txBox="1"/>
          <p:nvPr userDrawn="1"/>
        </p:nvSpPr>
        <p:spPr>
          <a:xfrm>
            <a:off x="4467109" y="648771"/>
            <a:ext cx="7660105" cy="2031325"/>
          </a:xfrm>
          <a:prstGeom prst="rect">
            <a:avLst/>
          </a:prstGeom>
          <a:noFill/>
        </p:spPr>
        <p:txBody>
          <a:bodyPr wrap="square" rtlCol="0">
            <a:spAutoFit/>
          </a:bodyPr>
          <a:lstStyle/>
          <a:p>
            <a:pPr marL="0" indent="0">
              <a:buFont typeface="Arial" panose="020B0604020202020204" pitchFamily="34" charset="0"/>
              <a:buNone/>
            </a:pPr>
            <a:r>
              <a:rPr lang="en-US" dirty="0">
                <a:latin typeface="Verdana" panose="020B0604030504040204" pitchFamily="34" charset="0"/>
                <a:ea typeface="Verdana" panose="020B0604030504040204" pitchFamily="34" charset="0"/>
              </a:rPr>
              <a:t>Which essential questions do you still need help to understand?</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7408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565330-0079-476E-A4B8-06D7A9EEB0F7}"/>
              </a:ext>
            </a:extLst>
          </p:cNvPr>
          <p:cNvSpPr/>
          <p:nvPr userDrawn="1"/>
        </p:nvSpPr>
        <p:spPr>
          <a:xfrm flipH="1">
            <a:off x="6014167" y="1331447"/>
            <a:ext cx="5929161" cy="3200400"/>
          </a:xfrm>
          <a:prstGeom prst="rect">
            <a:avLst/>
          </a:prstGeom>
          <a:solidFill>
            <a:srgbClr val="3B1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dirty="0">
              <a:solidFill>
                <a:srgbClr val="3B1393"/>
              </a:solidFill>
              <a:latin typeface="Verdana" panose="020B0604030504040204" pitchFamily="34" charset="0"/>
            </a:endParaRPr>
          </a:p>
        </p:txBody>
      </p:sp>
      <p:sp>
        <p:nvSpPr>
          <p:cNvPr id="7" name="Title 1">
            <a:extLst>
              <a:ext uri="{FF2B5EF4-FFF2-40B4-BE49-F238E27FC236}">
                <a16:creationId xmlns:a16="http://schemas.microsoft.com/office/drawing/2014/main" id="{B8E2B57F-392D-484F-ABDA-284F46603205}"/>
              </a:ext>
            </a:extLst>
          </p:cNvPr>
          <p:cNvSpPr txBox="1">
            <a:spLocks/>
          </p:cNvSpPr>
          <p:nvPr userDrawn="1"/>
        </p:nvSpPr>
        <p:spPr>
          <a:xfrm flipH="1">
            <a:off x="6164067" y="1290654"/>
            <a:ext cx="5723069" cy="492949"/>
          </a:xfrm>
          <a:prstGeom prst="rect">
            <a:avLst/>
          </a:prstGeom>
        </p:spPr>
        <p:txBody>
          <a:bodyPr vert="horz" lIns="91440" tIns="45720" rIns="91440" bIns="45720" rtlCol="0" anchor="b">
            <a:normAutofit/>
          </a:bodyPr>
          <a:lstStyle>
            <a:lvl1pPr algn="l" defTabSz="731520" rtl="0" eaLnBrk="1" latinLnBrk="0" hangingPunct="1">
              <a:lnSpc>
                <a:spcPct val="90000"/>
              </a:lnSpc>
              <a:spcBef>
                <a:spcPct val="0"/>
              </a:spcBef>
              <a:buNone/>
              <a:defRPr sz="5400" kern="1200">
                <a:solidFill>
                  <a:schemeClr val="bg1"/>
                </a:solidFill>
                <a:latin typeface="+mj-lt"/>
                <a:ea typeface="+mj-ea"/>
                <a:cs typeface="+mj-cs"/>
              </a:defRPr>
            </a:lvl1pPr>
          </a:lstStyle>
          <a:p>
            <a:r>
              <a:rPr lang="en-US" sz="2000" dirty="0">
                <a:latin typeface="Verdana" panose="020B0604030504040204" pitchFamily="34" charset="0"/>
                <a:ea typeface="Verdana" panose="020B0604030504040204" pitchFamily="34" charset="0"/>
              </a:rPr>
              <a:t>Essential Questions:</a:t>
            </a:r>
          </a:p>
        </p:txBody>
      </p:sp>
      <p:sp>
        <p:nvSpPr>
          <p:cNvPr id="13" name="TextBox 12">
            <a:extLst>
              <a:ext uri="{FF2B5EF4-FFF2-40B4-BE49-F238E27FC236}">
                <a16:creationId xmlns:a16="http://schemas.microsoft.com/office/drawing/2014/main" id="{8D8330F8-A677-434D-8AF6-9B9FE5BBD2CF}"/>
              </a:ext>
            </a:extLst>
          </p:cNvPr>
          <p:cNvSpPr txBox="1"/>
          <p:nvPr userDrawn="1"/>
        </p:nvSpPr>
        <p:spPr>
          <a:xfrm>
            <a:off x="321013" y="136187"/>
            <a:ext cx="3608961" cy="584775"/>
          </a:xfrm>
          <a:prstGeom prst="rect">
            <a:avLst/>
          </a:prstGeom>
          <a:noFill/>
        </p:spPr>
        <p:txBody>
          <a:bodyPr wrap="square" rtlCol="0">
            <a:spAutoFit/>
          </a:bodyPr>
          <a:lstStyle/>
          <a:p>
            <a:r>
              <a:rPr lang="en-US" sz="1600" dirty="0">
                <a:solidFill>
                  <a:schemeClr val="bg1"/>
                </a:solidFill>
                <a:latin typeface="Verdana" panose="020B0604030504040204" pitchFamily="34" charset="0"/>
              </a:rPr>
              <a:t>Reflect on the Essential Questions before you dive in…</a:t>
            </a:r>
            <a:endParaRPr lang="en-US" sz="1600" dirty="0">
              <a:solidFill>
                <a:schemeClr val="bg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B14A4A41-DFF7-48C0-94B2-C5A607372B27}"/>
              </a:ext>
            </a:extLst>
          </p:cNvPr>
          <p:cNvSpPr txBox="1"/>
          <p:nvPr userDrawn="1"/>
        </p:nvSpPr>
        <p:spPr>
          <a:xfrm>
            <a:off x="321013" y="960928"/>
            <a:ext cx="3608961" cy="1323439"/>
          </a:xfrm>
          <a:prstGeom prst="rect">
            <a:avLst/>
          </a:prstGeom>
          <a:noFill/>
        </p:spPr>
        <p:txBody>
          <a:bodyPr wrap="square" rtlCol="0">
            <a:spAutoFit/>
          </a:bodyPr>
          <a:lstStyle/>
          <a:p>
            <a:r>
              <a:rPr lang="en-US" sz="1600" dirty="0">
                <a:solidFill>
                  <a:schemeClr val="bg1"/>
                </a:solidFill>
                <a:latin typeface="Verdana" panose="020B0604030504040204" pitchFamily="34" charset="0"/>
              </a:rPr>
              <a:t>1. If you were quizzed today, which questions would you know the answers to already?  Click on and drag a green check mark next to those questions.</a:t>
            </a:r>
          </a:p>
        </p:txBody>
      </p:sp>
      <p:sp>
        <p:nvSpPr>
          <p:cNvPr id="15" name="TextBox 14">
            <a:extLst>
              <a:ext uri="{FF2B5EF4-FFF2-40B4-BE49-F238E27FC236}">
                <a16:creationId xmlns:a16="http://schemas.microsoft.com/office/drawing/2014/main" id="{4BB80C8D-DC47-42A6-9CA5-77F3F90DFCD0}"/>
              </a:ext>
            </a:extLst>
          </p:cNvPr>
          <p:cNvSpPr txBox="1"/>
          <p:nvPr userDrawn="1"/>
        </p:nvSpPr>
        <p:spPr>
          <a:xfrm>
            <a:off x="321012" y="2956766"/>
            <a:ext cx="3608961" cy="1323439"/>
          </a:xfrm>
          <a:prstGeom prst="rect">
            <a:avLst/>
          </a:prstGeom>
          <a:noFill/>
        </p:spPr>
        <p:txBody>
          <a:bodyPr wrap="square" rtlCol="0">
            <a:spAutoFit/>
          </a:bodyPr>
          <a:lstStyle/>
          <a:p>
            <a:r>
              <a:rPr lang="en-US" sz="1600" dirty="0">
                <a:solidFill>
                  <a:schemeClr val="bg1"/>
                </a:solidFill>
                <a:latin typeface="Verdana" panose="020B0604030504040204" pitchFamily="34" charset="0"/>
              </a:rPr>
              <a:t>2. Which questions would you need to learn more about to answer confidently? Click on and drag a red X next to those questions.</a:t>
            </a:r>
          </a:p>
        </p:txBody>
      </p:sp>
      <p:sp>
        <p:nvSpPr>
          <p:cNvPr id="2" name="Rectangle 1">
            <a:extLst>
              <a:ext uri="{FF2B5EF4-FFF2-40B4-BE49-F238E27FC236}">
                <a16:creationId xmlns:a16="http://schemas.microsoft.com/office/drawing/2014/main" id="{7C42A3D9-1C1A-43BC-AAFF-15F32911AD3A}"/>
              </a:ext>
            </a:extLst>
          </p:cNvPr>
          <p:cNvSpPr/>
          <p:nvPr userDrawn="1"/>
        </p:nvSpPr>
        <p:spPr>
          <a:xfrm>
            <a:off x="6164066" y="1809095"/>
            <a:ext cx="3233512" cy="2585323"/>
          </a:xfrm>
          <a:prstGeom prst="rect">
            <a:avLst/>
          </a:prstGeom>
        </p:spPr>
        <p:txBody>
          <a:bodyPr wrap="square">
            <a:spAutoFit/>
          </a:bodyPr>
          <a:lstStyle/>
          <a:p>
            <a:pPr marL="514350" marR="0" lvl="0" indent="-514350" algn="l" defTabSz="914400"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000" b="0" i="0" u="none" strike="noStrike" kern="1200" cap="none" spc="0" normalizeH="0" baseline="0" noProof="0" dirty="0">
                <a:ln>
                  <a:noFill/>
                </a:ln>
                <a:solidFill>
                  <a:sysClr val="window" lastClr="FFFFFF"/>
                </a:solidFill>
                <a:effectLst/>
                <a:uLnTx/>
                <a:uFillTx/>
                <a:latin typeface="Verdana" panose="020B0604030504040204" pitchFamily="34" charset="0"/>
              </a:rPr>
              <a:t>What is the main function of the digestive system and how is it structured?</a:t>
            </a:r>
            <a:br>
              <a:rPr kumimoji="0" lang="en-US" sz="2000" b="0" i="0" u="none" strike="noStrike" kern="1200" cap="none" spc="0" normalizeH="0" baseline="0" noProof="0" dirty="0">
                <a:ln>
                  <a:noFill/>
                </a:ln>
                <a:solidFill>
                  <a:sysClr val="window" lastClr="FFFFFF"/>
                </a:solidFill>
                <a:effectLst/>
                <a:uLnTx/>
                <a:uFillTx/>
                <a:latin typeface="Verdana" panose="020B0604030504040204" pitchFamily="34" charset="0"/>
              </a:rPr>
            </a:br>
            <a:endParaRPr kumimoji="0" lang="en-US" sz="2000" b="0" i="0" u="none" strike="noStrike" kern="1200" cap="none" spc="0" normalizeH="0" baseline="0" noProof="0" dirty="0">
              <a:ln>
                <a:noFill/>
              </a:ln>
              <a:solidFill>
                <a:sysClr val="window" lastClr="FFFFFF"/>
              </a:solidFill>
              <a:effectLst/>
              <a:uLnTx/>
              <a:uFillTx/>
              <a:latin typeface="Verdana" panose="020B0604030504040204" pitchFamily="34" charset="0"/>
            </a:endParaRPr>
          </a:p>
          <a:p>
            <a:pPr marL="514350" marR="0" lvl="0" indent="-514350" algn="l" defTabSz="914400"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000" b="0" i="0" u="none" strike="noStrike" kern="1200" cap="none" spc="0" normalizeH="0" baseline="0" noProof="0" dirty="0">
                <a:ln>
                  <a:noFill/>
                </a:ln>
                <a:solidFill>
                  <a:sysClr val="window" lastClr="FFFFFF"/>
                </a:solidFill>
                <a:effectLst/>
                <a:uLnTx/>
                <a:uFillTx/>
                <a:latin typeface="Verdana" panose="020B0604030504040204" pitchFamily="34" charset="0"/>
              </a:rPr>
              <a:t>What are the </a:t>
            </a:r>
            <a:br>
              <a:rPr kumimoji="0" lang="en-US" sz="2000" b="0" i="0" u="none" strike="noStrike" kern="1200" cap="none" spc="0" normalizeH="0" baseline="0" noProof="0" dirty="0">
                <a:ln>
                  <a:noFill/>
                </a:ln>
                <a:solidFill>
                  <a:sysClr val="window" lastClr="FFFFFF"/>
                </a:solidFill>
                <a:effectLst/>
                <a:uLnTx/>
                <a:uFillTx/>
                <a:latin typeface="Verdana" panose="020B0604030504040204" pitchFamily="34" charset="0"/>
              </a:rPr>
            </a:br>
            <a:r>
              <a:rPr kumimoji="0" lang="en-US" sz="2000" b="0" i="0" u="none" strike="noStrike" kern="1200" cap="none" spc="0" normalizeH="0" baseline="0" noProof="0" dirty="0">
                <a:ln>
                  <a:noFill/>
                </a:ln>
                <a:solidFill>
                  <a:sysClr val="window" lastClr="FFFFFF"/>
                </a:solidFill>
                <a:effectLst/>
                <a:uLnTx/>
                <a:uFillTx/>
                <a:latin typeface="Verdana" panose="020B0604030504040204" pitchFamily="34" charset="0"/>
              </a:rPr>
              <a:t>main organs in </a:t>
            </a:r>
            <a:br>
              <a:rPr kumimoji="0" lang="en-US" sz="2000" b="0" i="0" u="none" strike="noStrike" kern="1200" cap="none" spc="0" normalizeH="0" baseline="0" noProof="0" dirty="0">
                <a:ln>
                  <a:noFill/>
                </a:ln>
                <a:solidFill>
                  <a:sysClr val="window" lastClr="FFFFFF"/>
                </a:solidFill>
                <a:effectLst/>
                <a:uLnTx/>
                <a:uFillTx/>
                <a:latin typeface="Verdana" panose="020B0604030504040204" pitchFamily="34" charset="0"/>
              </a:rPr>
            </a:br>
            <a:r>
              <a:rPr kumimoji="0" lang="en-US" sz="2000" b="0" i="0" u="none" strike="noStrike" kern="1200" cap="none" spc="0" normalizeH="0" baseline="0" noProof="0" dirty="0">
                <a:ln>
                  <a:noFill/>
                </a:ln>
                <a:solidFill>
                  <a:sysClr val="window" lastClr="FFFFFF"/>
                </a:solidFill>
                <a:effectLst/>
                <a:uLnTx/>
                <a:uFillTx/>
                <a:latin typeface="Verdana" panose="020B0604030504040204" pitchFamily="34" charset="0"/>
              </a:rPr>
              <a:t>this system?</a:t>
            </a:r>
          </a:p>
        </p:txBody>
      </p:sp>
      <p:pic>
        <p:nvPicPr>
          <p:cNvPr id="11" name="Picture 10">
            <a:extLst>
              <a:ext uri="{FF2B5EF4-FFF2-40B4-BE49-F238E27FC236}">
                <a16:creationId xmlns:a16="http://schemas.microsoft.com/office/drawing/2014/main" id="{6BBFE576-3AAC-8747-9589-EFB5ED0632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38426" y="1462249"/>
            <a:ext cx="1675739" cy="2931811"/>
          </a:xfrm>
          <a:prstGeom prst="rect">
            <a:avLst/>
          </a:prstGeom>
        </p:spPr>
      </p:pic>
      <p:pic>
        <p:nvPicPr>
          <p:cNvPr id="12" name="Picture 11">
            <a:extLst>
              <a:ext uri="{FF2B5EF4-FFF2-40B4-BE49-F238E27FC236}">
                <a16:creationId xmlns:a16="http://schemas.microsoft.com/office/drawing/2014/main" id="{8376AE3E-D4AD-B44D-94AE-B1A77D0470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52198" y="1288440"/>
            <a:ext cx="2750408" cy="3243407"/>
          </a:xfrm>
          <a:prstGeom prst="rect">
            <a:avLst/>
          </a:prstGeom>
        </p:spPr>
      </p:pic>
      <p:sp>
        <p:nvSpPr>
          <p:cNvPr id="3" name="Rectangle 2">
            <a:extLst>
              <a:ext uri="{FF2B5EF4-FFF2-40B4-BE49-F238E27FC236}">
                <a16:creationId xmlns:a16="http://schemas.microsoft.com/office/drawing/2014/main" id="{CEFB2CD5-4903-4AC2-82D1-011C7C956322}"/>
              </a:ext>
            </a:extLst>
          </p:cNvPr>
          <p:cNvSpPr/>
          <p:nvPr userDrawn="1"/>
        </p:nvSpPr>
        <p:spPr>
          <a:xfrm>
            <a:off x="6193093" y="2166963"/>
            <a:ext cx="36576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664E24-2596-40DD-A5D3-86C3BAEF831F}"/>
              </a:ext>
            </a:extLst>
          </p:cNvPr>
          <p:cNvSpPr/>
          <p:nvPr userDrawn="1"/>
        </p:nvSpPr>
        <p:spPr>
          <a:xfrm>
            <a:off x="6193093" y="3816273"/>
            <a:ext cx="36576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58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5" name="Picture 6" descr="C:\Users\Gayle\AppData\Local\Microsoft\Windows\INetCache\IE\MV6246BS\1-1259000618geFz[1].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59516" y="178732"/>
            <a:ext cx="3058412" cy="2038144"/>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0681A44-BD5C-F047-AC95-13182CF9400A}"/>
              </a:ext>
            </a:extLst>
          </p:cNvPr>
          <p:cNvSpPr/>
          <p:nvPr userDrawn="1"/>
        </p:nvSpPr>
        <p:spPr>
          <a:xfrm>
            <a:off x="4547980" y="1328123"/>
            <a:ext cx="7193934" cy="3285515"/>
          </a:xfrm>
          <a:prstGeom prst="rect">
            <a:avLst/>
          </a:prstGeom>
        </p:spPr>
        <p:txBody>
          <a:bodyPr wrap="square">
            <a:spAutoFit/>
          </a:bodyPr>
          <a:lstStyle/>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The beginning of the digestive tract</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Digestion starts with your first bite.</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1" i="1" u="none" strike="noStrike" kern="1200" cap="none" spc="0" normalizeH="0" baseline="0" noProof="0" dirty="0">
                <a:ln>
                  <a:noFill/>
                </a:ln>
                <a:solidFill>
                  <a:sysClr val="windowText" lastClr="000000"/>
                </a:solidFill>
                <a:effectLst/>
                <a:uLnTx/>
                <a:uFillTx/>
                <a:latin typeface="Verdana" panose="020B0604030504040204" pitchFamily="34" charset="0"/>
              </a:rPr>
              <a:t>Chewing</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breaks the food into smaller pieces. (</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rPr>
              <a:t>mechanical/physical change</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Glands secrete </a:t>
            </a:r>
            <a:r>
              <a:rPr kumimoji="0" lang="en-US" sz="2400" b="1" i="1" u="none" strike="noStrike" kern="1200" cap="none" spc="0" normalizeH="0" baseline="0" noProof="0" dirty="0">
                <a:ln>
                  <a:noFill/>
                </a:ln>
                <a:solidFill>
                  <a:sysClr val="windowText" lastClr="000000"/>
                </a:solidFill>
                <a:effectLst/>
                <a:uLnTx/>
                <a:uFillTx/>
                <a:latin typeface="Verdana" panose="020B0604030504040204" pitchFamily="34" charset="0"/>
              </a:rPr>
              <a:t>saliva</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that has </a:t>
            </a:r>
            <a:r>
              <a:rPr kumimoji="0" lang="en-US" sz="2400" b="1" i="1" u="none" strike="noStrike" kern="1200" cap="none" spc="0" normalizeH="0" baseline="0" noProof="0" dirty="0">
                <a:ln>
                  <a:noFill/>
                </a:ln>
                <a:solidFill>
                  <a:sysClr val="windowText" lastClr="000000"/>
                </a:solidFill>
                <a:effectLst/>
                <a:uLnTx/>
                <a:uFillTx/>
                <a:latin typeface="Verdana" panose="020B0604030504040204" pitchFamily="34" charset="0"/>
              </a:rPr>
              <a:t>enzymes</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which mixes with food to begin the process of breaking it down. (</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rPr>
              <a:t>chemical change</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a:t>
            </a:r>
          </a:p>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7" name="Rectangle 6">
            <a:extLst>
              <a:ext uri="{FF2B5EF4-FFF2-40B4-BE49-F238E27FC236}">
                <a16:creationId xmlns:a16="http://schemas.microsoft.com/office/drawing/2014/main" id="{6B5AA370-2625-A048-8DE2-443B862A475D}"/>
              </a:ext>
            </a:extLst>
          </p:cNvPr>
          <p:cNvSpPr/>
          <p:nvPr userDrawn="1"/>
        </p:nvSpPr>
        <p:spPr>
          <a:xfrm>
            <a:off x="4547979" y="779282"/>
            <a:ext cx="1356462"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Mouth</a:t>
            </a:r>
          </a:p>
        </p:txBody>
      </p:sp>
      <p:sp>
        <p:nvSpPr>
          <p:cNvPr id="2" name="TextBox 1">
            <a:extLst>
              <a:ext uri="{FF2B5EF4-FFF2-40B4-BE49-F238E27FC236}">
                <a16:creationId xmlns:a16="http://schemas.microsoft.com/office/drawing/2014/main" id="{FFF2C1FE-DB48-3840-B7B8-02C90808EF51}"/>
              </a:ext>
            </a:extLst>
          </p:cNvPr>
          <p:cNvSpPr txBox="1"/>
          <p:nvPr userDrawn="1"/>
        </p:nvSpPr>
        <p:spPr>
          <a:xfrm>
            <a:off x="223736" y="2454602"/>
            <a:ext cx="3929975" cy="738664"/>
          </a:xfrm>
          <a:prstGeom prst="rect">
            <a:avLst/>
          </a:prstGeom>
          <a:noFill/>
        </p:spPr>
        <p:txBody>
          <a:bodyPr wrap="square" rtlCol="0">
            <a:spAutoFit/>
          </a:bodyPr>
          <a:lstStyle/>
          <a:p>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Give one example of mechanical digestion that take place in the mouth. (Hint: mechanical/physical change.) </a:t>
            </a:r>
          </a:p>
        </p:txBody>
      </p:sp>
      <p:sp>
        <p:nvSpPr>
          <p:cNvPr id="8" name="TextBox 7">
            <a:extLst>
              <a:ext uri="{FF2B5EF4-FFF2-40B4-BE49-F238E27FC236}">
                <a16:creationId xmlns:a16="http://schemas.microsoft.com/office/drawing/2014/main" id="{EFAB3F2F-AEFE-6F43-9E16-17EAD22BB0ED}"/>
              </a:ext>
            </a:extLst>
          </p:cNvPr>
          <p:cNvSpPr txBox="1"/>
          <p:nvPr userDrawn="1"/>
        </p:nvSpPr>
        <p:spPr>
          <a:xfrm>
            <a:off x="223735" y="3843821"/>
            <a:ext cx="3929975" cy="738664"/>
          </a:xfrm>
          <a:prstGeom prst="rect">
            <a:avLst/>
          </a:prstGeom>
          <a:noFill/>
        </p:spPr>
        <p:txBody>
          <a:bodyPr wrap="square" rtlCol="0">
            <a:spAutoFit/>
          </a:bodyPr>
          <a:lstStyle/>
          <a:p>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Give one example of chemical digestion that take place in the mouth. (Hint: chemical change.) </a:t>
            </a:r>
          </a:p>
        </p:txBody>
      </p:sp>
    </p:spTree>
    <p:extLst>
      <p:ext uri="{BB962C8B-B14F-4D97-AF65-F5344CB8AC3E}">
        <p14:creationId xmlns:p14="http://schemas.microsoft.com/office/powerpoint/2010/main" val="250215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2" name="Picture 8" descr="Image result for Esophagus"/>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03325" y="198437"/>
            <a:ext cx="1854200" cy="2468273"/>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DB696A-D82D-2342-902A-AE1A5AB48D78}"/>
              </a:ext>
            </a:extLst>
          </p:cNvPr>
          <p:cNvSpPr/>
          <p:nvPr userDrawn="1"/>
        </p:nvSpPr>
        <p:spPr>
          <a:xfrm>
            <a:off x="4498522" y="1328123"/>
            <a:ext cx="7193934" cy="2953116"/>
          </a:xfrm>
          <a:prstGeom prst="rect">
            <a:avLst/>
          </a:prstGeom>
        </p:spPr>
        <p:txBody>
          <a:bodyPr wrap="square">
            <a:spAutoFit/>
          </a:bodyPr>
          <a:lstStyle/>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Muscular tube connecting the throat to the stomach</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Approximately 10” long</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Secretes mucus</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Moves food from the throat to the stomach using muscle movement (peristalsis). </a:t>
            </a:r>
          </a:p>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p:txBody>
      </p:sp>
      <p:sp>
        <p:nvSpPr>
          <p:cNvPr id="13" name="Rectangle 12">
            <a:extLst>
              <a:ext uri="{FF2B5EF4-FFF2-40B4-BE49-F238E27FC236}">
                <a16:creationId xmlns:a16="http://schemas.microsoft.com/office/drawing/2014/main" id="{0D83169D-126E-3144-A067-E02BC50C651F}"/>
              </a:ext>
            </a:extLst>
          </p:cNvPr>
          <p:cNvSpPr/>
          <p:nvPr userDrawn="1"/>
        </p:nvSpPr>
        <p:spPr>
          <a:xfrm>
            <a:off x="4498521" y="779282"/>
            <a:ext cx="2198038"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Esophagus</a:t>
            </a:r>
          </a:p>
        </p:txBody>
      </p:sp>
      <p:sp>
        <p:nvSpPr>
          <p:cNvPr id="8" name="TextBox 7">
            <a:extLst>
              <a:ext uri="{FF2B5EF4-FFF2-40B4-BE49-F238E27FC236}">
                <a16:creationId xmlns:a16="http://schemas.microsoft.com/office/drawing/2014/main" id="{EDEB9C36-8918-3D4E-8379-CA77F1D589EA}"/>
              </a:ext>
            </a:extLst>
          </p:cNvPr>
          <p:cNvSpPr txBox="1"/>
          <p:nvPr userDrawn="1"/>
        </p:nvSpPr>
        <p:spPr>
          <a:xfrm>
            <a:off x="165437" y="2739480"/>
            <a:ext cx="3929975" cy="1384995"/>
          </a:xfrm>
          <a:prstGeom prst="rect">
            <a:avLst/>
          </a:prstGeom>
          <a:noFill/>
        </p:spPr>
        <p:txBody>
          <a:bodyPr wrap="square" rtlCol="0">
            <a:spAutoFit/>
          </a:bodyPr>
          <a:lstStyle/>
          <a:p>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As food moves down the esophagus, it changes shape and size. Would this be classified as mechanical or physical digestion? (Hint: Would this be an example of a physical or chemical change?)</a:t>
            </a:r>
          </a:p>
        </p:txBody>
      </p:sp>
    </p:spTree>
    <p:extLst>
      <p:ext uri="{BB962C8B-B14F-4D97-AF65-F5344CB8AC3E}">
        <p14:creationId xmlns:p14="http://schemas.microsoft.com/office/powerpoint/2010/main" val="794707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B7D9B6-FE1F-5348-BBB4-3B478DE4EB70}"/>
              </a:ext>
            </a:extLst>
          </p:cNvPr>
          <p:cNvSpPr/>
          <p:nvPr userDrawn="1"/>
        </p:nvSpPr>
        <p:spPr>
          <a:xfrm>
            <a:off x="4373629" y="1309073"/>
            <a:ext cx="7193934" cy="3839513"/>
          </a:xfrm>
          <a:prstGeom prst="rect">
            <a:avLst/>
          </a:prstGeom>
        </p:spPr>
        <p:txBody>
          <a:bodyPr wrap="square">
            <a:spAutoFit/>
          </a:bodyPr>
          <a:lstStyle/>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Long tube about 1” in diameter and 20’ long</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Lining of intestine walls have finger-like projections called </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rPr>
              <a:t>villi</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to increase surface area for absorption</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Nutrients are absorbed into the bloodstream through the small intestine walls.</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Leftover waste continues through to the large intestine.</a:t>
            </a:r>
          </a:p>
        </p:txBody>
      </p:sp>
      <p:sp>
        <p:nvSpPr>
          <p:cNvPr id="6" name="Rectangle 5">
            <a:extLst>
              <a:ext uri="{FF2B5EF4-FFF2-40B4-BE49-F238E27FC236}">
                <a16:creationId xmlns:a16="http://schemas.microsoft.com/office/drawing/2014/main" id="{A7FB3806-C8FD-434B-83A8-5EDF8A8B93F2}"/>
              </a:ext>
            </a:extLst>
          </p:cNvPr>
          <p:cNvSpPr/>
          <p:nvPr userDrawn="1"/>
        </p:nvSpPr>
        <p:spPr>
          <a:xfrm>
            <a:off x="4373628" y="760232"/>
            <a:ext cx="3054041"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Small Intestine</a:t>
            </a:r>
          </a:p>
        </p:txBody>
      </p:sp>
      <p:pic>
        <p:nvPicPr>
          <p:cNvPr id="7" name="Picture 2" descr="Image result for Large Intestine">
            <a:extLst>
              <a:ext uri="{FF2B5EF4-FFF2-40B4-BE49-F238E27FC236}">
                <a16:creationId xmlns:a16="http://schemas.microsoft.com/office/drawing/2014/main" id="{F3C9EED5-2FEC-7847-8751-2932336BD404}"/>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057275" y="235529"/>
            <a:ext cx="1899688" cy="2877634"/>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90198D-A396-C242-A907-AD1ED3E19104}"/>
              </a:ext>
            </a:extLst>
          </p:cNvPr>
          <p:cNvSpPr txBox="1"/>
          <p:nvPr userDrawn="1"/>
        </p:nvSpPr>
        <p:spPr>
          <a:xfrm>
            <a:off x="410815" y="3328999"/>
            <a:ext cx="3483272" cy="584775"/>
          </a:xfrm>
          <a:prstGeom prst="rect">
            <a:avLst/>
          </a:prstGeom>
          <a:noFill/>
        </p:spPr>
        <p:txBody>
          <a:bodyPr wrap="square" rtlCol="0">
            <a:spAutoFit/>
          </a:bodyPr>
          <a:lstStyle/>
          <a:p>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What does the small intestine absorb into the bloodstream?</a:t>
            </a:r>
          </a:p>
        </p:txBody>
      </p:sp>
      <p:sp>
        <p:nvSpPr>
          <p:cNvPr id="2" name="Down Arrow 1">
            <a:extLst>
              <a:ext uri="{FF2B5EF4-FFF2-40B4-BE49-F238E27FC236}">
                <a16:creationId xmlns:a16="http://schemas.microsoft.com/office/drawing/2014/main" id="{CA049905-C526-124F-B07D-BF819B30BCB6}"/>
              </a:ext>
            </a:extLst>
          </p:cNvPr>
          <p:cNvSpPr/>
          <p:nvPr userDrawn="1"/>
        </p:nvSpPr>
        <p:spPr>
          <a:xfrm rot="5400000">
            <a:off x="2676188" y="1126658"/>
            <a:ext cx="381337" cy="1095375"/>
          </a:xfrm>
          <a:prstGeom prst="downArrow">
            <a:avLst/>
          </a:prstGeom>
          <a:solidFill>
            <a:srgbClr val="F3A32F"/>
          </a:solidFill>
          <a:ln>
            <a:solidFill>
              <a:srgbClr val="3B1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149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t="15238" b="12226"/>
          <a:stretch/>
        </p:blipFill>
        <p:spPr bwMode="auto">
          <a:xfrm rot="5400000">
            <a:off x="1167194" y="581554"/>
            <a:ext cx="1952218" cy="3670657"/>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6" name="Rectangle 5">
            <a:extLst>
              <a:ext uri="{FF2B5EF4-FFF2-40B4-BE49-F238E27FC236}">
                <a16:creationId xmlns:a16="http://schemas.microsoft.com/office/drawing/2014/main" id="{644010A1-3F94-BC47-ADB0-BFAAB4EFCAED}"/>
              </a:ext>
            </a:extLst>
          </p:cNvPr>
          <p:cNvSpPr/>
          <p:nvPr userDrawn="1"/>
        </p:nvSpPr>
        <p:spPr>
          <a:xfrm>
            <a:off x="4603297" y="1328123"/>
            <a:ext cx="7193934" cy="2177519"/>
          </a:xfrm>
          <a:prstGeom prst="rect">
            <a:avLst/>
          </a:prstGeom>
        </p:spPr>
        <p:txBody>
          <a:bodyPr wrap="square">
            <a:spAutoFit/>
          </a:bodyPr>
          <a:lstStyle/>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The final function of the digestive system</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Receives stool from the colon</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Lets the person know stool needs to be evacuated</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Holds stool until evacuation happens</a:t>
            </a:r>
          </a:p>
        </p:txBody>
      </p:sp>
      <p:sp>
        <p:nvSpPr>
          <p:cNvPr id="7" name="Rectangle 6">
            <a:extLst>
              <a:ext uri="{FF2B5EF4-FFF2-40B4-BE49-F238E27FC236}">
                <a16:creationId xmlns:a16="http://schemas.microsoft.com/office/drawing/2014/main" id="{168AE5A7-1A8F-3B47-A0F2-F3B33ED3BF2C}"/>
              </a:ext>
            </a:extLst>
          </p:cNvPr>
          <p:cNvSpPr/>
          <p:nvPr userDrawn="1"/>
        </p:nvSpPr>
        <p:spPr>
          <a:xfrm>
            <a:off x="4603296" y="779282"/>
            <a:ext cx="1604927"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Rectum</a:t>
            </a:r>
          </a:p>
        </p:txBody>
      </p:sp>
    </p:spTree>
    <p:extLst>
      <p:ext uri="{BB962C8B-B14F-4D97-AF65-F5344CB8AC3E}">
        <p14:creationId xmlns:p14="http://schemas.microsoft.com/office/powerpoint/2010/main" val="1059661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4" name="Picture 4" descr="Image result for Liver Pancreas Gallbladde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b="2917"/>
          <a:stretch/>
        </p:blipFill>
        <p:spPr bwMode="auto">
          <a:xfrm>
            <a:off x="429308" y="553388"/>
            <a:ext cx="3465656" cy="4276865"/>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AA4D40A-5360-A04B-BC1B-35177F1797FC}"/>
              </a:ext>
            </a:extLst>
          </p:cNvPr>
          <p:cNvSpPr/>
          <p:nvPr userDrawn="1"/>
        </p:nvSpPr>
        <p:spPr>
          <a:xfrm>
            <a:off x="4450897" y="1328123"/>
            <a:ext cx="7193934" cy="3033651"/>
          </a:xfrm>
          <a:prstGeom prst="rect">
            <a:avLst/>
          </a:prstGeom>
        </p:spPr>
        <p:txBody>
          <a:bodyPr wrap="square">
            <a:spAutoFit/>
          </a:bodyPr>
          <a:lstStyle/>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rPr>
              <a:t>Liver</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 produces bile and secretes it into the small intestine to aid digestion</a:t>
            </a:r>
          </a:p>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Gallbladder</a:t>
            </a:r>
            <a:r>
              <a:rPr kumimoji="0" lang="en-US" sz="2400" b="1" i="0" u="none" strike="noStrike" kern="1200" cap="none" spc="0" normalizeH="0" baseline="0" noProof="0" dirty="0">
                <a:ln>
                  <a:noFill/>
                </a:ln>
                <a:solidFill>
                  <a:srgbClr val="4472C4"/>
                </a:solidFill>
                <a:effectLst/>
                <a:uLnTx/>
                <a:uFillTx/>
                <a:latin typeface="Verdana" panose="020B0604030504040204" pitchFamily="34" charset="0"/>
                <a:ea typeface="+mn-ea"/>
                <a:cs typeface="+mn-cs"/>
              </a:rPr>
              <a:t> </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stores and recycles excess bile from the small intestine so that it can be reused for digestion in later meals</a:t>
            </a:r>
          </a:p>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Pancreas</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 secretes digestive enzymes into the small intestine to complete the chemical digestion of food.</a:t>
            </a:r>
          </a:p>
        </p:txBody>
      </p:sp>
      <p:sp>
        <p:nvSpPr>
          <p:cNvPr id="6" name="Rectangle 5">
            <a:extLst>
              <a:ext uri="{FF2B5EF4-FFF2-40B4-BE49-F238E27FC236}">
                <a16:creationId xmlns:a16="http://schemas.microsoft.com/office/drawing/2014/main" id="{CCEB3077-BED3-8E44-835E-D3F88D0E1FDF}"/>
              </a:ext>
            </a:extLst>
          </p:cNvPr>
          <p:cNvSpPr/>
          <p:nvPr userDrawn="1"/>
        </p:nvSpPr>
        <p:spPr>
          <a:xfrm>
            <a:off x="4450896" y="779282"/>
            <a:ext cx="3512500"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Accessory Organs</a:t>
            </a:r>
          </a:p>
        </p:txBody>
      </p:sp>
    </p:spTree>
    <p:extLst>
      <p:ext uri="{BB962C8B-B14F-4D97-AF65-F5344CB8AC3E}">
        <p14:creationId xmlns:p14="http://schemas.microsoft.com/office/powerpoint/2010/main" val="3132539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0AF3AE-EC8C-EB48-B10A-D4124057667C}"/>
              </a:ext>
            </a:extLst>
          </p:cNvPr>
          <p:cNvSpPr/>
          <p:nvPr userDrawn="1"/>
        </p:nvSpPr>
        <p:spPr>
          <a:xfrm>
            <a:off x="4498522" y="1328123"/>
            <a:ext cx="7193934" cy="2701252"/>
          </a:xfrm>
          <a:prstGeom prst="rect">
            <a:avLst/>
          </a:prstGeom>
        </p:spPr>
        <p:txBody>
          <a:bodyPr wrap="square">
            <a:spAutoFit/>
          </a:bodyPr>
          <a:lstStyle/>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rPr>
              <a:t>Ulcerative Colitis </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Inflammatory bowel disease (IBF)affects the large intestines</a:t>
            </a:r>
          </a:p>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Diverticulitis</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 Small pouches form where there are weak spots in the lining of the colon.</a:t>
            </a:r>
          </a:p>
          <a:p>
            <a:pPr marL="210312" marR="0" lvl="0" indent="-210312"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Hemorrhoids</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 inflammation of the blood vessels at the end of the digestive tract</a:t>
            </a:r>
          </a:p>
        </p:txBody>
      </p:sp>
      <p:pic>
        <p:nvPicPr>
          <p:cNvPr id="4"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5400000">
            <a:off x="46833" y="1222654"/>
            <a:ext cx="4457202" cy="2912191"/>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a:cxnSpLocks/>
          </p:cNvCxnSpPr>
          <p:nvPr userDrawn="1"/>
        </p:nvCxnSpPr>
        <p:spPr>
          <a:xfrm flipV="1">
            <a:off x="2709266" y="1533525"/>
            <a:ext cx="1944413" cy="2057922"/>
          </a:xfrm>
          <a:prstGeom prst="line">
            <a:avLst/>
          </a:prstGeom>
          <a:noFill/>
          <a:ln w="6350" cap="flat" cmpd="sng" algn="ctr">
            <a:solidFill>
              <a:sysClr val="windowText" lastClr="000000"/>
            </a:solidFill>
            <a:prstDash val="solid"/>
            <a:miter lim="800000"/>
          </a:ln>
          <a:effectLst/>
        </p:spPr>
      </p:cxnSp>
      <p:cxnSp>
        <p:nvCxnSpPr>
          <p:cNvPr id="6" name="Straight Connector 5"/>
          <p:cNvCxnSpPr>
            <a:cxnSpLocks/>
          </p:cNvCxnSpPr>
          <p:nvPr userDrawn="1"/>
        </p:nvCxnSpPr>
        <p:spPr>
          <a:xfrm flipV="1">
            <a:off x="2836666" y="2326527"/>
            <a:ext cx="1817013" cy="1557031"/>
          </a:xfrm>
          <a:prstGeom prst="line">
            <a:avLst/>
          </a:prstGeom>
          <a:noFill/>
          <a:ln w="6350" cap="flat" cmpd="sng" algn="ctr">
            <a:solidFill>
              <a:sysClr val="windowText" lastClr="000000"/>
            </a:solidFill>
            <a:prstDash val="solid"/>
            <a:miter lim="800000"/>
          </a:ln>
          <a:effectLst/>
        </p:spPr>
      </p:cxnSp>
      <p:cxnSp>
        <p:nvCxnSpPr>
          <p:cNvPr id="7" name="Straight Connector 6"/>
          <p:cNvCxnSpPr>
            <a:cxnSpLocks/>
          </p:cNvCxnSpPr>
          <p:nvPr userDrawn="1"/>
        </p:nvCxnSpPr>
        <p:spPr>
          <a:xfrm flipV="1">
            <a:off x="2275434" y="3460220"/>
            <a:ext cx="2378245" cy="865910"/>
          </a:xfrm>
          <a:prstGeom prst="line">
            <a:avLst/>
          </a:prstGeom>
          <a:noFill/>
          <a:ln w="6350" cap="flat" cmpd="sng" algn="ctr">
            <a:solidFill>
              <a:sysClr val="windowText" lastClr="000000"/>
            </a:solidFill>
            <a:prstDash val="solid"/>
            <a:miter lim="800000"/>
          </a:ln>
          <a:effectLst/>
        </p:spPr>
      </p:cxnSp>
      <p:sp>
        <p:nvSpPr>
          <p:cNvPr id="9" name="Rectangle 8">
            <a:extLst>
              <a:ext uri="{FF2B5EF4-FFF2-40B4-BE49-F238E27FC236}">
                <a16:creationId xmlns:a16="http://schemas.microsoft.com/office/drawing/2014/main" id="{A3EA03D8-3AE4-BB4C-A2A5-6FB5C23B98D3}"/>
              </a:ext>
            </a:extLst>
          </p:cNvPr>
          <p:cNvSpPr/>
          <p:nvPr userDrawn="1"/>
        </p:nvSpPr>
        <p:spPr>
          <a:xfrm>
            <a:off x="4498521" y="779282"/>
            <a:ext cx="5666936"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Diseases of Digestive System</a:t>
            </a:r>
          </a:p>
        </p:txBody>
      </p:sp>
    </p:spTree>
    <p:extLst>
      <p:ext uri="{BB962C8B-B14F-4D97-AF65-F5344CB8AC3E}">
        <p14:creationId xmlns:p14="http://schemas.microsoft.com/office/powerpoint/2010/main" val="14396083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theme" Target="../theme/theme7.xml"/><Relationship Id="rId1" Type="http://schemas.openxmlformats.org/officeDocument/2006/relationships/slideLayout" Target="../slideLayouts/slideLayout2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4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5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1CC813-1CBD-48D1-BFB0-18E7EEA13DEC}"/>
              </a:ext>
            </a:extLst>
          </p:cNvPr>
          <p:cNvSpPr txBox="1"/>
          <p:nvPr userDrawn="1"/>
        </p:nvSpPr>
        <p:spPr>
          <a:xfrm>
            <a:off x="9473514" y="5240179"/>
            <a:ext cx="2718486" cy="246221"/>
          </a:xfrm>
          <a:prstGeom prst="rect">
            <a:avLst/>
          </a:prstGeom>
          <a:noFill/>
        </p:spPr>
        <p:txBody>
          <a:bodyPr wrap="square" rtlCol="0">
            <a:spAutoFit/>
          </a:bodyPr>
          <a:lstStyle/>
          <a:p>
            <a:r>
              <a:rPr lang="en-US" sz="1000" dirty="0" err="1">
                <a:solidFill>
                  <a:schemeClr val="accent5">
                    <a:lumMod val="75000"/>
                  </a:schemeClr>
                </a:solidFill>
                <a:latin typeface="Verdana" panose="020B0604030504040204" pitchFamily="34" charset="0"/>
              </a:rPr>
              <a:t>Vers</a:t>
            </a:r>
            <a:r>
              <a:rPr lang="en-US" sz="1000" dirty="0">
                <a:solidFill>
                  <a:schemeClr val="accent5">
                    <a:lumMod val="75000"/>
                  </a:schemeClr>
                </a:solidFill>
                <a:latin typeface="Verdana" panose="020B0604030504040204" pitchFamily="34" charset="0"/>
              </a:rPr>
              <a:t>. 07/2020   © Kesler Science, LLC</a:t>
            </a:r>
          </a:p>
        </p:txBody>
      </p:sp>
    </p:spTree>
    <p:extLst>
      <p:ext uri="{BB962C8B-B14F-4D97-AF65-F5344CB8AC3E}">
        <p14:creationId xmlns:p14="http://schemas.microsoft.com/office/powerpoint/2010/main" val="308171574"/>
      </p:ext>
    </p:extLst>
  </p:cSld>
  <p:clrMap bg1="lt1" tx1="dk1" bg2="lt2" tx2="dk2" accent1="accent1" accent2="accent2" accent3="accent3" accent4="accent4" accent5="accent5" accent6="accent6" hlink="hlink" folHlink="folHlink"/>
  <p:sldLayoutIdLst>
    <p:sldLayoutId id="2147483762" r:id="rId1"/>
    <p:sldLayoutId id="2147483763"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1609344" y="5257800"/>
            <a:ext cx="10582656" cy="228600"/>
          </a:xfrm>
          <a:prstGeom prst="rect">
            <a:avLst/>
          </a:prstGeom>
          <a:solidFill>
            <a:srgbClr val="3B139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2" name="TextBox 1">
            <a:extLst>
              <a:ext uri="{FF2B5EF4-FFF2-40B4-BE49-F238E27FC236}">
                <a16:creationId xmlns:a16="http://schemas.microsoft.com/office/drawing/2014/main" id="{CE2888A0-44CB-4552-9DC9-022D26FE6A3A}"/>
              </a:ext>
            </a:extLst>
          </p:cNvPr>
          <p:cNvSpPr txBox="1"/>
          <p:nvPr userDrawn="1"/>
        </p:nvSpPr>
        <p:spPr>
          <a:xfrm>
            <a:off x="9770076" y="5246242"/>
            <a:ext cx="2421924" cy="246221"/>
          </a:xfrm>
          <a:prstGeom prst="rect">
            <a:avLst/>
          </a:prstGeom>
          <a:noFill/>
        </p:spPr>
        <p:txBody>
          <a:bodyPr wrap="square" rtlCol="0">
            <a:spAutoFit/>
          </a:bodyPr>
          <a:lstStyle/>
          <a:p>
            <a:pPr algn="r"/>
            <a:r>
              <a:rPr lang="en-US" sz="1000" dirty="0">
                <a:solidFill>
                  <a:srgbClr val="3B1393"/>
                </a:solidFill>
                <a:latin typeface="Verdana" panose="020B0604030504040204" pitchFamily="34" charset="0"/>
              </a:rPr>
              <a:t>© Kesler Science, LLC</a:t>
            </a:r>
          </a:p>
        </p:txBody>
      </p:sp>
      <p:sp>
        <p:nvSpPr>
          <p:cNvPr id="15" name="Title 1">
            <a:extLst>
              <a:ext uri="{FF2B5EF4-FFF2-40B4-BE49-F238E27FC236}">
                <a16:creationId xmlns:a16="http://schemas.microsoft.com/office/drawing/2014/main" id="{C0EDA00B-74C2-448B-9944-EE26A7EFB918}"/>
              </a:ext>
            </a:extLst>
          </p:cNvPr>
          <p:cNvSpPr txBox="1">
            <a:spLocks/>
          </p:cNvSpPr>
          <p:nvPr userDrawn="1"/>
        </p:nvSpPr>
        <p:spPr>
          <a:xfrm>
            <a:off x="4309352" y="0"/>
            <a:ext cx="7882648"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i="0" dirty="0">
                <a:solidFill>
                  <a:srgbClr val="3B1393"/>
                </a:solidFill>
                <a:latin typeface="Verdana" panose="020B0604030504040204" pitchFamily="34" charset="0"/>
                <a:ea typeface="Verdana" panose="020B0604030504040204" pitchFamily="34" charset="0"/>
              </a:rPr>
              <a:t>The Digestive</a:t>
            </a:r>
            <a:r>
              <a:rPr lang="en-US" sz="3200" b="1" i="0" baseline="0" dirty="0">
                <a:solidFill>
                  <a:srgbClr val="3B1393"/>
                </a:solidFill>
                <a:latin typeface="Verdana" panose="020B0604030504040204" pitchFamily="34" charset="0"/>
                <a:ea typeface="Verdana" panose="020B0604030504040204" pitchFamily="34" charset="0"/>
              </a:rPr>
              <a:t> System</a:t>
            </a:r>
            <a:endParaRPr lang="en-US" sz="3200" b="1" i="0" dirty="0">
              <a:solidFill>
                <a:srgbClr val="3B1393"/>
              </a:solidFill>
              <a:latin typeface="Verdana" panose="020B0604030504040204" pitchFamily="34" charset="0"/>
              <a:ea typeface="Verdana" panose="020B0604030504040204" pitchFamily="34" charset="0"/>
            </a:endParaRPr>
          </a:p>
        </p:txBody>
      </p:sp>
      <p:sp>
        <p:nvSpPr>
          <p:cNvPr id="16" name="Rectangle 15">
            <a:extLst>
              <a:ext uri="{FF2B5EF4-FFF2-40B4-BE49-F238E27FC236}">
                <a16:creationId xmlns:a16="http://schemas.microsoft.com/office/drawing/2014/main" id="{C886F784-446B-4A56-9E47-F5B0A9B172D2}"/>
              </a:ext>
            </a:extLst>
          </p:cNvPr>
          <p:cNvSpPr/>
          <p:nvPr userDrawn="1"/>
        </p:nvSpPr>
        <p:spPr>
          <a:xfrm>
            <a:off x="-1" y="0"/>
            <a:ext cx="4309353" cy="5486400"/>
          </a:xfrm>
          <a:prstGeom prst="rect">
            <a:avLst/>
          </a:prstGeom>
          <a:solidFill>
            <a:srgbClr val="3B1393"/>
          </a:solidFill>
          <a:ln>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Tree>
    <p:extLst>
      <p:ext uri="{BB962C8B-B14F-4D97-AF65-F5344CB8AC3E}">
        <p14:creationId xmlns:p14="http://schemas.microsoft.com/office/powerpoint/2010/main" val="3180784200"/>
      </p:ext>
    </p:extLst>
  </p:cSld>
  <p:clrMap bg1="lt1" tx1="dk1" bg2="lt2" tx2="dk2" accent1="accent1" accent2="accent2" accent3="accent3" accent4="accent4" accent5="accent5" accent6="accent6" hlink="hlink" folHlink="folHlink"/>
  <p:sldLayoutIdLst>
    <p:sldLayoutId id="2147483673" r:id="rId1"/>
    <p:sldLayoutId id="2147483818" r:id="rId2"/>
    <p:sldLayoutId id="2147483821" r:id="rId3"/>
    <p:sldLayoutId id="2147483823" r:id="rId4"/>
    <p:sldLayoutId id="2147483825" r:id="rId5"/>
    <p:sldLayoutId id="2147483828" r:id="rId6"/>
    <p:sldLayoutId id="2147483831" r:id="rId7"/>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1609344" y="5257800"/>
            <a:ext cx="10582656" cy="228600"/>
          </a:xfrm>
          <a:prstGeom prst="rect">
            <a:avLst/>
          </a:prstGeom>
          <a:solidFill>
            <a:srgbClr val="3B139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50C0A6FF-F004-46DB-A380-78BFA36177F9}"/>
              </a:ext>
            </a:extLst>
          </p:cNvPr>
          <p:cNvSpPr txBox="1"/>
          <p:nvPr userDrawn="1"/>
        </p:nvSpPr>
        <p:spPr>
          <a:xfrm>
            <a:off x="-21336" y="5224790"/>
            <a:ext cx="1785666" cy="246221"/>
          </a:xfrm>
          <a:prstGeom prst="rect">
            <a:avLst/>
          </a:prstGeom>
          <a:noFill/>
        </p:spPr>
        <p:txBody>
          <a:bodyPr wrap="square" rtlCol="0">
            <a:spAutoFit/>
          </a:bodyPr>
          <a:lstStyle/>
          <a:p>
            <a:r>
              <a:rPr lang="en-US" sz="1000" dirty="0">
                <a:solidFill>
                  <a:srgbClr val="3B1393"/>
                </a:solidFill>
                <a:latin typeface="Verdana" panose="020B0604030504040204" pitchFamily="34" charset="0"/>
              </a:rPr>
              <a:t>© Kesler Science, LLC</a:t>
            </a:r>
          </a:p>
        </p:txBody>
      </p:sp>
      <p:sp>
        <p:nvSpPr>
          <p:cNvPr id="6" name="Rectangle 5">
            <a:extLst>
              <a:ext uri="{FF2B5EF4-FFF2-40B4-BE49-F238E27FC236}">
                <a16:creationId xmlns:a16="http://schemas.microsoft.com/office/drawing/2014/main" id="{C1E91FB8-347D-4CC5-AE21-D41468F38B4F}"/>
              </a:ext>
            </a:extLst>
          </p:cNvPr>
          <p:cNvSpPr/>
          <p:nvPr userDrawn="1"/>
        </p:nvSpPr>
        <p:spPr>
          <a:xfrm>
            <a:off x="7882647" y="0"/>
            <a:ext cx="4309353" cy="5486400"/>
          </a:xfrm>
          <a:prstGeom prst="rect">
            <a:avLst/>
          </a:prstGeom>
          <a:solidFill>
            <a:srgbClr val="3B1393"/>
          </a:solidFill>
          <a:ln>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
        <p:nvSpPr>
          <p:cNvPr id="7" name="Title 1">
            <a:extLst>
              <a:ext uri="{FF2B5EF4-FFF2-40B4-BE49-F238E27FC236}">
                <a16:creationId xmlns:a16="http://schemas.microsoft.com/office/drawing/2014/main" id="{116AEB38-13CA-4E16-A372-6073228DBC23}"/>
              </a:ext>
            </a:extLst>
          </p:cNvPr>
          <p:cNvSpPr txBox="1">
            <a:spLocks/>
          </p:cNvSpPr>
          <p:nvPr userDrawn="1"/>
        </p:nvSpPr>
        <p:spPr>
          <a:xfrm>
            <a:off x="-21336" y="15389"/>
            <a:ext cx="7882648"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600" b="1" i="0" dirty="0">
                <a:solidFill>
                  <a:srgbClr val="3B1393"/>
                </a:solidFill>
                <a:latin typeface="Verdana" panose="020B0604030504040204" pitchFamily="34" charset="0"/>
              </a:rPr>
              <a:t>Digestive System</a:t>
            </a:r>
          </a:p>
        </p:txBody>
      </p:sp>
    </p:spTree>
    <p:extLst>
      <p:ext uri="{BB962C8B-B14F-4D97-AF65-F5344CB8AC3E}">
        <p14:creationId xmlns:p14="http://schemas.microsoft.com/office/powerpoint/2010/main" val="2547352107"/>
      </p:ext>
    </p:extLst>
  </p:cSld>
  <p:clrMap bg1="lt1" tx1="dk1" bg2="lt2" tx2="dk2" accent1="accent1" accent2="accent2" accent3="accent3" accent4="accent4" accent5="accent5" accent6="accent6" hlink="hlink" folHlink="folHlink"/>
  <p:sldLayoutIdLst>
    <p:sldLayoutId id="2147483817" r:id="rId1"/>
    <p:sldLayoutId id="2147483820" r:id="rId2"/>
    <p:sldLayoutId id="2147483822" r:id="rId3"/>
    <p:sldLayoutId id="2147483824" r:id="rId4"/>
    <p:sldLayoutId id="2147483827" r:id="rId5"/>
    <p:sldLayoutId id="2147483830" r:id="rId6"/>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230464-88EE-43E6-A4B3-F8AAF2373108}"/>
              </a:ext>
            </a:extLst>
          </p:cNvPr>
          <p:cNvSpPr/>
          <p:nvPr userDrawn="1"/>
        </p:nvSpPr>
        <p:spPr>
          <a:xfrm>
            <a:off x="2528" y="0"/>
            <a:ext cx="4306824" cy="5486400"/>
          </a:xfrm>
          <a:prstGeom prst="rect">
            <a:avLst/>
          </a:prstGeom>
          <a:solidFill>
            <a:srgbClr val="3B1393"/>
          </a:solidFill>
          <a:ln>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09CC5A-52DA-4412-922E-5F82495B4DBE}"/>
              </a:ext>
            </a:extLst>
          </p:cNvPr>
          <p:cNvSpPr/>
          <p:nvPr userDrawn="1"/>
        </p:nvSpPr>
        <p:spPr>
          <a:xfrm>
            <a:off x="-1" y="0"/>
            <a:ext cx="4309353" cy="685800"/>
          </a:xfrm>
          <a:prstGeom prst="rect">
            <a:avLst/>
          </a:prstGeom>
          <a:solidFill>
            <a:srgbClr val="16496F"/>
          </a:solidFill>
          <a:ln>
            <a:solidFill>
              <a:srgbClr val="1649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solidFill>
                  <a:schemeClr val="bg1"/>
                </a:solidFill>
                <a:latin typeface="Verdana" panose="020B0604030504040204" pitchFamily="34" charset="0"/>
              </a:rPr>
              <a:t>Quick Action: INB</a:t>
            </a:r>
          </a:p>
        </p:txBody>
      </p:sp>
      <p:sp>
        <p:nvSpPr>
          <p:cNvPr id="8" name="TextBox 7">
            <a:extLst>
              <a:ext uri="{FF2B5EF4-FFF2-40B4-BE49-F238E27FC236}">
                <a16:creationId xmlns:a16="http://schemas.microsoft.com/office/drawing/2014/main" id="{1886FDD2-51EF-4ED4-B264-557A90876473}"/>
              </a:ext>
            </a:extLst>
          </p:cNvPr>
          <p:cNvSpPr txBox="1"/>
          <p:nvPr userDrawn="1"/>
        </p:nvSpPr>
        <p:spPr>
          <a:xfrm>
            <a:off x="10559578" y="5240179"/>
            <a:ext cx="1785666" cy="246221"/>
          </a:xfrm>
          <a:prstGeom prst="rect">
            <a:avLst/>
          </a:prstGeom>
          <a:noFill/>
        </p:spPr>
        <p:txBody>
          <a:bodyPr wrap="square" rtlCol="0">
            <a:spAutoFit/>
          </a:bodyPr>
          <a:lstStyle/>
          <a:p>
            <a:r>
              <a:rPr lang="en-US" sz="1000" dirty="0">
                <a:solidFill>
                  <a:srgbClr val="3B1393"/>
                </a:solidFill>
                <a:latin typeface="Verdana" panose="020B0604030504040204" pitchFamily="34" charset="0"/>
              </a:rPr>
              <a:t>© Kesler Science, LLC</a:t>
            </a:r>
          </a:p>
        </p:txBody>
      </p:sp>
      <p:pic>
        <p:nvPicPr>
          <p:cNvPr id="6" name="Picture 5" descr="A picture containing drawing&#10;&#10;Description automatically generated">
            <a:extLst>
              <a:ext uri="{FF2B5EF4-FFF2-40B4-BE49-F238E27FC236}">
                <a16:creationId xmlns:a16="http://schemas.microsoft.com/office/drawing/2014/main" id="{B63284E9-7434-4837-96DC-9DA19958A0F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474" y="76136"/>
            <a:ext cx="533527" cy="533527"/>
          </a:xfrm>
          <a:prstGeom prst="rect">
            <a:avLst/>
          </a:prstGeom>
        </p:spPr>
      </p:pic>
      <p:sp>
        <p:nvSpPr>
          <p:cNvPr id="7" name="Title 1">
            <a:extLst>
              <a:ext uri="{FF2B5EF4-FFF2-40B4-BE49-F238E27FC236}">
                <a16:creationId xmlns:a16="http://schemas.microsoft.com/office/drawing/2014/main" id="{AF81018D-8CE4-1A42-A857-44BBCE62329C}"/>
              </a:ext>
            </a:extLst>
          </p:cNvPr>
          <p:cNvSpPr txBox="1">
            <a:spLocks/>
          </p:cNvSpPr>
          <p:nvPr userDrawn="1"/>
        </p:nvSpPr>
        <p:spPr>
          <a:xfrm>
            <a:off x="4309352" y="15389"/>
            <a:ext cx="7882648"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600" b="1" i="0" dirty="0">
                <a:solidFill>
                  <a:srgbClr val="3B1393"/>
                </a:solidFill>
                <a:latin typeface="Verdana" panose="020B0604030504040204" pitchFamily="34" charset="0"/>
              </a:rPr>
              <a:t>Digestive System</a:t>
            </a:r>
          </a:p>
        </p:txBody>
      </p:sp>
    </p:spTree>
    <p:extLst>
      <p:ext uri="{BB962C8B-B14F-4D97-AF65-F5344CB8AC3E}">
        <p14:creationId xmlns:p14="http://schemas.microsoft.com/office/powerpoint/2010/main" val="3444502872"/>
      </p:ext>
    </p:extLst>
  </p:cSld>
  <p:clrMap bg1="lt1" tx1="dk1" bg2="lt2" tx2="dk2" accent1="accent1" accent2="accent2" accent3="accent3" accent4="accent4" accent5="accent5" accent6="accent6" hlink="hlink" folHlink="folHlink"/>
  <p:sldLayoutIdLst>
    <p:sldLayoutId id="2147483816" r:id="rId1"/>
    <p:sldLayoutId id="2147483819" r:id="rId2"/>
    <p:sldLayoutId id="214748382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15957FD-2ADE-41B3-BEE3-389924FC4764}"/>
              </a:ext>
            </a:extLst>
          </p:cNvPr>
          <p:cNvSpPr/>
          <p:nvPr userDrawn="1"/>
        </p:nvSpPr>
        <p:spPr>
          <a:xfrm>
            <a:off x="-1" y="0"/>
            <a:ext cx="4309353" cy="685800"/>
          </a:xfrm>
          <a:prstGeom prst="rect">
            <a:avLst/>
          </a:prstGeom>
          <a:solidFill>
            <a:srgbClr val="16496F"/>
          </a:solidFill>
          <a:ln>
            <a:solidFill>
              <a:srgbClr val="1649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latin typeface="Verdana" panose="020B0604030504040204" pitchFamily="34" charset="0"/>
              </a:rPr>
              <a:t>Quick Action: INB</a:t>
            </a:r>
          </a:p>
        </p:txBody>
      </p:sp>
      <p:sp>
        <p:nvSpPr>
          <p:cNvPr id="17" name="TextBox 16">
            <a:extLst>
              <a:ext uri="{FF2B5EF4-FFF2-40B4-BE49-F238E27FC236}">
                <a16:creationId xmlns:a16="http://schemas.microsoft.com/office/drawing/2014/main" id="{96494538-78C7-43C6-9151-91DF9FE64096}"/>
              </a:ext>
            </a:extLst>
          </p:cNvPr>
          <p:cNvSpPr txBox="1"/>
          <p:nvPr userDrawn="1"/>
        </p:nvSpPr>
        <p:spPr>
          <a:xfrm>
            <a:off x="10382027" y="5240179"/>
            <a:ext cx="1785666" cy="246221"/>
          </a:xfrm>
          <a:prstGeom prst="rect">
            <a:avLst/>
          </a:prstGeom>
          <a:noFill/>
        </p:spPr>
        <p:txBody>
          <a:bodyPr wrap="square" rtlCol="0">
            <a:spAutoFit/>
          </a:bodyPr>
          <a:lstStyle/>
          <a:p>
            <a:r>
              <a:rPr lang="en-US" sz="1000" dirty="0">
                <a:solidFill>
                  <a:schemeClr val="accent5">
                    <a:lumMod val="75000"/>
                  </a:schemeClr>
                </a:solidFill>
                <a:latin typeface="Verdana" panose="020B0604030504040204" pitchFamily="34" charset="0"/>
              </a:rPr>
              <a:t>© Kesler Science, LLC</a:t>
            </a:r>
          </a:p>
        </p:txBody>
      </p:sp>
      <p:pic>
        <p:nvPicPr>
          <p:cNvPr id="6" name="Picture 5" descr="A picture containing drawing&#10;&#10;Description automatically generated">
            <a:extLst>
              <a:ext uri="{FF2B5EF4-FFF2-40B4-BE49-F238E27FC236}">
                <a16:creationId xmlns:a16="http://schemas.microsoft.com/office/drawing/2014/main" id="{1E594691-796A-482D-91FB-3549BD9F6B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74" y="76136"/>
            <a:ext cx="533527" cy="533527"/>
          </a:xfrm>
          <a:prstGeom prst="rect">
            <a:avLst/>
          </a:prstGeom>
        </p:spPr>
      </p:pic>
    </p:spTree>
    <p:extLst>
      <p:ext uri="{BB962C8B-B14F-4D97-AF65-F5344CB8AC3E}">
        <p14:creationId xmlns:p14="http://schemas.microsoft.com/office/powerpoint/2010/main" val="876803780"/>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F661B2-D87A-4BBF-9D77-11ED7EB52EFD}"/>
              </a:ext>
            </a:extLst>
          </p:cNvPr>
          <p:cNvSpPr/>
          <p:nvPr userDrawn="1"/>
        </p:nvSpPr>
        <p:spPr>
          <a:xfrm>
            <a:off x="7885176" y="0"/>
            <a:ext cx="4297680" cy="5486400"/>
          </a:xfrm>
          <a:prstGeom prst="rect">
            <a:avLst/>
          </a:prstGeom>
          <a:solidFill>
            <a:srgbClr val="3B1393"/>
          </a:solidFill>
          <a:ln>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76C8871-4262-4AA2-AC14-9C6A0E3856B3}"/>
              </a:ext>
            </a:extLst>
          </p:cNvPr>
          <p:cNvSpPr txBox="1"/>
          <p:nvPr userDrawn="1"/>
        </p:nvSpPr>
        <p:spPr>
          <a:xfrm>
            <a:off x="3996" y="5240179"/>
            <a:ext cx="1785666" cy="246221"/>
          </a:xfrm>
          <a:prstGeom prst="rect">
            <a:avLst/>
          </a:prstGeom>
          <a:noFill/>
        </p:spPr>
        <p:txBody>
          <a:bodyPr wrap="square" rtlCol="0">
            <a:spAutoFit/>
          </a:bodyPr>
          <a:lstStyle/>
          <a:p>
            <a:r>
              <a:rPr lang="en-US" sz="1000" dirty="0">
                <a:solidFill>
                  <a:schemeClr val="accent5">
                    <a:lumMod val="75000"/>
                  </a:schemeClr>
                </a:solidFill>
                <a:latin typeface="Verdana" panose="020B0604030504040204" pitchFamily="34" charset="0"/>
              </a:rPr>
              <a:t>© Kesler Science, LLC</a:t>
            </a:r>
          </a:p>
        </p:txBody>
      </p:sp>
      <p:sp>
        <p:nvSpPr>
          <p:cNvPr id="11" name="Title 1">
            <a:extLst>
              <a:ext uri="{FF2B5EF4-FFF2-40B4-BE49-F238E27FC236}">
                <a16:creationId xmlns:a16="http://schemas.microsoft.com/office/drawing/2014/main" id="{D1274216-AD3A-4656-9EF8-A50E9E9031BC}"/>
              </a:ext>
            </a:extLst>
          </p:cNvPr>
          <p:cNvSpPr txBox="1">
            <a:spLocks/>
          </p:cNvSpPr>
          <p:nvPr userDrawn="1"/>
        </p:nvSpPr>
        <p:spPr>
          <a:xfrm>
            <a:off x="21434" y="13179"/>
            <a:ext cx="7882648"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600" b="1" i="0" dirty="0">
                <a:solidFill>
                  <a:srgbClr val="3B1393"/>
                </a:solidFill>
                <a:latin typeface="Verdana" panose="020B0604030504040204" pitchFamily="34" charset="0"/>
              </a:rPr>
              <a:t>Digestive System</a:t>
            </a:r>
          </a:p>
        </p:txBody>
      </p:sp>
      <p:sp>
        <p:nvSpPr>
          <p:cNvPr id="12" name="Rectangle 11">
            <a:extLst>
              <a:ext uri="{FF2B5EF4-FFF2-40B4-BE49-F238E27FC236}">
                <a16:creationId xmlns:a16="http://schemas.microsoft.com/office/drawing/2014/main" id="{461BFEC6-7325-411E-B920-2C4647580263}"/>
              </a:ext>
            </a:extLst>
          </p:cNvPr>
          <p:cNvSpPr/>
          <p:nvPr userDrawn="1"/>
        </p:nvSpPr>
        <p:spPr>
          <a:xfrm>
            <a:off x="7885942" y="-888"/>
            <a:ext cx="4297680" cy="685800"/>
          </a:xfrm>
          <a:prstGeom prst="rect">
            <a:avLst/>
          </a:prstGeom>
          <a:solidFill>
            <a:srgbClr val="16496F"/>
          </a:solidFill>
          <a:ln>
            <a:solidFill>
              <a:srgbClr val="1649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800" b="1" dirty="0">
                <a:latin typeface="Verdana" panose="020B0604030504040204" pitchFamily="34" charset="0"/>
              </a:rPr>
              <a:t>Quick Action: INB</a:t>
            </a:r>
          </a:p>
        </p:txBody>
      </p:sp>
      <p:pic>
        <p:nvPicPr>
          <p:cNvPr id="8" name="Picture 7" descr="A picture containing drawing&#10;&#10;Description automatically generated">
            <a:extLst>
              <a:ext uri="{FF2B5EF4-FFF2-40B4-BE49-F238E27FC236}">
                <a16:creationId xmlns:a16="http://schemas.microsoft.com/office/drawing/2014/main" id="{F6BC31E1-7DCC-4355-9058-0602E50917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58954" y="75248"/>
            <a:ext cx="533527" cy="533527"/>
          </a:xfrm>
          <a:prstGeom prst="rect">
            <a:avLst/>
          </a:prstGeom>
        </p:spPr>
      </p:pic>
    </p:spTree>
    <p:extLst>
      <p:ext uri="{BB962C8B-B14F-4D97-AF65-F5344CB8AC3E}">
        <p14:creationId xmlns:p14="http://schemas.microsoft.com/office/powerpoint/2010/main" val="3904803991"/>
      </p:ext>
    </p:extLst>
  </p:cSld>
  <p:clrMap bg1="lt1" tx1="dk1" bg2="lt2" tx2="dk2" accent1="accent1" accent2="accent2" accent3="accent3" accent4="accent4" accent5="accent5" accent6="accent6" hlink="hlink" folHlink="folHlink"/>
  <p:sldLayoutIdLst>
    <p:sldLayoutId id="21474837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9DB86FB-88F1-4DFB-9F8F-0BF9C22E601C}"/>
              </a:ext>
            </a:extLst>
          </p:cNvPr>
          <p:cNvSpPr/>
          <p:nvPr userDrawn="1"/>
        </p:nvSpPr>
        <p:spPr>
          <a:xfrm>
            <a:off x="-1" y="0"/>
            <a:ext cx="4309353" cy="685800"/>
          </a:xfrm>
          <a:prstGeom prst="rect">
            <a:avLst/>
          </a:prstGeom>
          <a:solidFill>
            <a:srgbClr val="F3A32F"/>
          </a:solidFill>
          <a:ln>
            <a:solidFill>
              <a:srgbClr val="F3A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latin typeface="Verdana" panose="020B0604030504040204" pitchFamily="34" charset="0"/>
              </a:rPr>
              <a:t>Last Look</a:t>
            </a:r>
          </a:p>
        </p:txBody>
      </p:sp>
      <p:pic>
        <p:nvPicPr>
          <p:cNvPr id="4" name="Picture 3" descr="A picture containing drawing&#10;&#10;Description automatically generated">
            <a:extLst>
              <a:ext uri="{FF2B5EF4-FFF2-40B4-BE49-F238E27FC236}">
                <a16:creationId xmlns:a16="http://schemas.microsoft.com/office/drawing/2014/main" id="{7C91B6FC-EFB4-4050-879B-F2069C62C83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9528" b="50701"/>
          <a:stretch/>
        </p:blipFill>
        <p:spPr>
          <a:xfrm>
            <a:off x="37514" y="64008"/>
            <a:ext cx="1023631" cy="557784"/>
          </a:xfrm>
          <a:prstGeom prst="rect">
            <a:avLst/>
          </a:prstGeom>
        </p:spPr>
      </p:pic>
      <p:sp>
        <p:nvSpPr>
          <p:cNvPr id="2" name="Rectangle 1">
            <a:extLst>
              <a:ext uri="{FF2B5EF4-FFF2-40B4-BE49-F238E27FC236}">
                <a16:creationId xmlns:a16="http://schemas.microsoft.com/office/drawing/2014/main" id="{ADCA4FB5-585E-9E47-B149-B153D39ED2E6}"/>
              </a:ext>
            </a:extLst>
          </p:cNvPr>
          <p:cNvSpPr/>
          <p:nvPr userDrawn="1"/>
        </p:nvSpPr>
        <p:spPr>
          <a:xfrm>
            <a:off x="8412480" y="0"/>
            <a:ext cx="3779519"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3976001"/>
      </p:ext>
    </p:extLst>
  </p:cSld>
  <p:clrMap bg1="lt1" tx1="dk1" bg2="lt2" tx2="dk2" accent1="accent1" accent2="accent2" accent3="accent3" accent4="accent4" accent5="accent5" accent6="accent6" hlink="hlink" folHlink="folHlink"/>
  <p:sldLayoutIdLst>
    <p:sldLayoutId id="21474838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0D5087-9220-4391-9B77-67DA9292A56F}"/>
              </a:ext>
            </a:extLst>
          </p:cNvPr>
          <p:cNvSpPr/>
          <p:nvPr userDrawn="1"/>
        </p:nvSpPr>
        <p:spPr>
          <a:xfrm>
            <a:off x="0" y="0"/>
            <a:ext cx="12192000" cy="685800"/>
          </a:xfrm>
          <a:prstGeom prst="rect">
            <a:avLst/>
          </a:prstGeom>
          <a:solidFill>
            <a:srgbClr val="3593B4"/>
          </a:solidFill>
          <a:ln>
            <a:solidFill>
              <a:srgbClr val="359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C6C2B3C-5EFE-4AF6-9226-3508E47BB7B1}"/>
              </a:ext>
            </a:extLst>
          </p:cNvPr>
          <p:cNvSpPr txBox="1">
            <a:spLocks/>
          </p:cNvSpPr>
          <p:nvPr userDrawn="1"/>
        </p:nvSpPr>
        <p:spPr>
          <a:xfrm>
            <a:off x="896829" y="-19768"/>
            <a:ext cx="5958123"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l"/>
            <a:r>
              <a:rPr lang="en-US" sz="3600" b="0" i="0" dirty="0">
                <a:solidFill>
                  <a:schemeClr val="bg1"/>
                </a:solidFill>
                <a:latin typeface="Verdana" panose="020B0604030504040204" pitchFamily="34" charset="0"/>
              </a:rPr>
              <a:t>Think About It</a:t>
            </a:r>
          </a:p>
        </p:txBody>
      </p:sp>
      <p:sp>
        <p:nvSpPr>
          <p:cNvPr id="9" name="TextBox 8">
            <a:extLst>
              <a:ext uri="{FF2B5EF4-FFF2-40B4-BE49-F238E27FC236}">
                <a16:creationId xmlns:a16="http://schemas.microsoft.com/office/drawing/2014/main" id="{690BCD87-DED0-4CDB-83EB-703322F3D4E9}"/>
              </a:ext>
            </a:extLst>
          </p:cNvPr>
          <p:cNvSpPr txBox="1"/>
          <p:nvPr userDrawn="1"/>
        </p:nvSpPr>
        <p:spPr>
          <a:xfrm>
            <a:off x="3996" y="5240179"/>
            <a:ext cx="1785666" cy="246221"/>
          </a:xfrm>
          <a:prstGeom prst="rect">
            <a:avLst/>
          </a:prstGeom>
          <a:noFill/>
        </p:spPr>
        <p:txBody>
          <a:bodyPr wrap="square" rtlCol="0">
            <a:spAutoFit/>
          </a:bodyPr>
          <a:lstStyle/>
          <a:p>
            <a:r>
              <a:rPr lang="en-US" sz="1000" dirty="0">
                <a:solidFill>
                  <a:schemeClr val="accent5">
                    <a:lumMod val="75000"/>
                  </a:schemeClr>
                </a:solidFill>
                <a:latin typeface="Verdana" panose="020B0604030504040204" pitchFamily="34" charset="0"/>
              </a:rPr>
              <a:t>© Kesler Science, LLC</a:t>
            </a:r>
          </a:p>
        </p:txBody>
      </p:sp>
      <p:pic>
        <p:nvPicPr>
          <p:cNvPr id="3" name="Picture 2" descr="A picture containing drawing&#10;&#10;Description automatically generated">
            <a:extLst>
              <a:ext uri="{FF2B5EF4-FFF2-40B4-BE49-F238E27FC236}">
                <a16:creationId xmlns:a16="http://schemas.microsoft.com/office/drawing/2014/main" id="{E651FA0F-1134-40B9-BCA5-ED566EB3141E}"/>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11556" t="-2213" r="10025" b="53646"/>
          <a:stretch/>
        </p:blipFill>
        <p:spPr>
          <a:xfrm>
            <a:off x="71524" y="81635"/>
            <a:ext cx="825305" cy="511126"/>
          </a:xfrm>
          <a:prstGeom prst="rect">
            <a:avLst/>
          </a:prstGeom>
        </p:spPr>
      </p:pic>
    </p:spTree>
    <p:extLst>
      <p:ext uri="{BB962C8B-B14F-4D97-AF65-F5344CB8AC3E}">
        <p14:creationId xmlns:p14="http://schemas.microsoft.com/office/powerpoint/2010/main" val="1410261452"/>
      </p:ext>
    </p:extLst>
  </p:cSld>
  <p:clrMap bg1="lt1" tx1="dk1" bg2="lt2" tx2="dk2" accent1="accent1" accent2="accent2" accent3="accent3" accent4="accent4" accent5="accent5" accent6="accent6" hlink="hlink" folHlink="folHlink"/>
  <p:sldLayoutIdLst>
    <p:sldLayoutId id="2147483832" r:id="rId1"/>
    <p:sldLayoutId id="2147483810" r:id="rId2"/>
    <p:sldLayoutId id="214748380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193CEF-E856-424A-B662-7B04520B6136}"/>
              </a:ext>
            </a:extLst>
          </p:cNvPr>
          <p:cNvSpPr/>
          <p:nvPr userDrawn="1"/>
        </p:nvSpPr>
        <p:spPr>
          <a:xfrm>
            <a:off x="-1" y="0"/>
            <a:ext cx="4309353" cy="5486399"/>
          </a:xfrm>
          <a:prstGeom prst="rect">
            <a:avLst/>
          </a:prstGeom>
          <a:solidFill>
            <a:srgbClr val="0C3956"/>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9" name="Picture 8">
            <a:extLst>
              <a:ext uri="{FF2B5EF4-FFF2-40B4-BE49-F238E27FC236}">
                <a16:creationId xmlns:a16="http://schemas.microsoft.com/office/drawing/2014/main" id="{F34F010E-C14F-458A-8C0E-845B96FCD20F}"/>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614884" y="889150"/>
            <a:ext cx="1079582" cy="1079582"/>
          </a:xfrm>
          <a:prstGeom prst="rect">
            <a:avLst/>
          </a:prstGeom>
          <a:effectLst/>
        </p:spPr>
      </p:pic>
    </p:spTree>
    <p:extLst>
      <p:ext uri="{BB962C8B-B14F-4D97-AF65-F5344CB8AC3E}">
        <p14:creationId xmlns:p14="http://schemas.microsoft.com/office/powerpoint/2010/main" val="2283835485"/>
      </p:ext>
    </p:extLst>
  </p:cSld>
  <p:clrMap bg1="lt1" tx1="dk1" bg2="lt2" tx2="dk2" accent1="accent1" accent2="accent2" accent3="accent3" accent4="accent4" accent5="accent5" accent6="accent6" hlink="hlink" folHlink="folHlink"/>
  <p:sldLayoutIdLst>
    <p:sldLayoutId id="2147483812" r:id="rId1"/>
    <p:sldLayoutId id="21474838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FBEBAC-CD84-4662-8686-A8E4959EF431}"/>
              </a:ext>
            </a:extLst>
          </p:cNvPr>
          <p:cNvSpPr>
            <a:spLocks noGrp="1"/>
          </p:cNvSpPr>
          <p:nvPr>
            <p:ph type="ctrTitle"/>
          </p:nvPr>
        </p:nvSpPr>
        <p:spPr/>
        <p:txBody>
          <a:bodyPr>
            <a:normAutofit/>
          </a:bodyPr>
          <a:lstStyle/>
          <a:p>
            <a:r>
              <a:rPr lang="en-US">
                <a:latin typeface="Verdana" panose="020B0604030504040204" pitchFamily="34" charset="0"/>
                <a:ea typeface="Verdana" panose="020B0604030504040204" pitchFamily="34" charset="0"/>
              </a:rPr>
              <a:t>Digestive System</a:t>
            </a:r>
            <a:endParaRPr lang="en-US" dirty="0">
              <a:latin typeface="Verdana" panose="020B0604030504040204" pitchFamily="34" charset="0"/>
              <a:ea typeface="Verdana" panose="020B0604030504040204" pitchFamily="34" charset="0"/>
            </a:endParaRPr>
          </a:p>
        </p:txBody>
      </p:sp>
      <p:sp>
        <p:nvSpPr>
          <p:cNvPr id="5" name="Subtitle 4">
            <a:extLst>
              <a:ext uri="{FF2B5EF4-FFF2-40B4-BE49-F238E27FC236}">
                <a16:creationId xmlns:a16="http://schemas.microsoft.com/office/drawing/2014/main" id="{6CB5FBFE-EC18-4EFF-A73E-2E047BA1AD14}"/>
              </a:ext>
            </a:extLst>
          </p:cNvPr>
          <p:cNvSpPr>
            <a:spLocks noGrp="1"/>
          </p:cNvSpPr>
          <p:nvPr>
            <p:ph type="subTitle" idx="1"/>
          </p:nvPr>
        </p:nvSpPr>
        <p:spPr/>
        <p:txBody>
          <a:bodyPr/>
          <a:lstStyle/>
          <a:p>
            <a:r>
              <a:rPr lang="en-US" dirty="0">
                <a:latin typeface="Verdana" panose="020B0604030504040204" pitchFamily="34" charset="0"/>
                <a:ea typeface="Verdana" panose="020B0604030504040204" pitchFamily="34" charset="0"/>
              </a:rPr>
              <a:t>Presented by Kesler Science</a:t>
            </a:r>
          </a:p>
        </p:txBody>
      </p:sp>
    </p:spTree>
    <p:extLst>
      <p:ext uri="{BB962C8B-B14F-4D97-AF65-F5344CB8AC3E}">
        <p14:creationId xmlns:p14="http://schemas.microsoft.com/office/powerpoint/2010/main" val="3684775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976DD3-866E-364F-88EF-2C4018DC6182}"/>
              </a:ext>
            </a:extLst>
          </p:cNvPr>
          <p:cNvSpPr txBox="1"/>
          <p:nvPr/>
        </p:nvSpPr>
        <p:spPr>
          <a:xfrm>
            <a:off x="273968" y="4018320"/>
            <a:ext cx="3433864" cy="307777"/>
          </a:xfrm>
          <a:prstGeom prst="rect">
            <a:avLst/>
          </a:prstGeom>
          <a:solidFill>
            <a:schemeClr val="bg1"/>
          </a:solidFill>
          <a:ln w="38100">
            <a:solidFill>
              <a:srgbClr val="FFC000"/>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75000"/>
                    <a:lumOff val="25000"/>
                  </a:schemeClr>
                </a:solidFill>
                <a:latin typeface="Verdana" panose="020B0604030504040204" pitchFamily="34" charset="0"/>
              </a:rPr>
              <a:t>The small intestine absorbs…</a:t>
            </a:r>
            <a:endParaRPr lang="en-US" dirty="0">
              <a:solidFill>
                <a:schemeClr val="tx1">
                  <a:lumMod val="75000"/>
                  <a:lumOff val="25000"/>
                </a:schemeClr>
              </a:solidFill>
            </a:endParaRPr>
          </a:p>
        </p:txBody>
      </p:sp>
    </p:spTree>
    <p:extLst>
      <p:ext uri="{BB962C8B-B14F-4D97-AF65-F5344CB8AC3E}">
        <p14:creationId xmlns:p14="http://schemas.microsoft.com/office/powerpoint/2010/main" val="304787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B728F8-7ED5-DB40-8CCE-1787B23CAE35}"/>
              </a:ext>
            </a:extLst>
          </p:cNvPr>
          <p:cNvSpPr txBox="1"/>
          <p:nvPr/>
        </p:nvSpPr>
        <p:spPr>
          <a:xfrm>
            <a:off x="8113043" y="3923070"/>
            <a:ext cx="3433864" cy="307777"/>
          </a:xfrm>
          <a:prstGeom prst="rect">
            <a:avLst/>
          </a:prstGeom>
          <a:solidFill>
            <a:schemeClr val="bg1"/>
          </a:solidFill>
          <a:ln w="38100">
            <a:solidFill>
              <a:srgbClr val="FFC000"/>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75000"/>
                    <a:lumOff val="25000"/>
                  </a:schemeClr>
                </a:solidFill>
                <a:latin typeface="Verdana" panose="020B0604030504040204" pitchFamily="34" charset="0"/>
              </a:rPr>
              <a:t>The large intestine absorbs…</a:t>
            </a:r>
            <a:endParaRPr lang="en-US" dirty="0">
              <a:solidFill>
                <a:schemeClr val="tx1">
                  <a:lumMod val="75000"/>
                  <a:lumOff val="25000"/>
                </a:schemeClr>
              </a:solidFill>
            </a:endParaRPr>
          </a:p>
        </p:txBody>
      </p:sp>
    </p:spTree>
    <p:extLst>
      <p:ext uri="{BB962C8B-B14F-4D97-AF65-F5344CB8AC3E}">
        <p14:creationId xmlns:p14="http://schemas.microsoft.com/office/powerpoint/2010/main" val="1025632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385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F0629-27F6-7F41-94FD-16F91B637A5E}"/>
              </a:ext>
            </a:extLst>
          </p:cNvPr>
          <p:cNvSpPr/>
          <p:nvPr/>
        </p:nvSpPr>
        <p:spPr>
          <a:xfrm>
            <a:off x="272551" y="3216877"/>
            <a:ext cx="1766170" cy="425885"/>
          </a:xfrm>
          <a:prstGeom prst="rect">
            <a:avLst/>
          </a:prstGeom>
          <a:solidFill>
            <a:srgbClr val="FED17F"/>
          </a:solidFill>
          <a:ln w="3810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Mouth</a:t>
            </a:r>
          </a:p>
        </p:txBody>
      </p:sp>
      <p:sp>
        <p:nvSpPr>
          <p:cNvPr id="3" name="Rectangle 2">
            <a:extLst>
              <a:ext uri="{FF2B5EF4-FFF2-40B4-BE49-F238E27FC236}">
                <a16:creationId xmlns:a16="http://schemas.microsoft.com/office/drawing/2014/main" id="{BD896C96-CE6A-CF4A-892E-E46D34436BB2}"/>
              </a:ext>
            </a:extLst>
          </p:cNvPr>
          <p:cNvSpPr/>
          <p:nvPr/>
        </p:nvSpPr>
        <p:spPr>
          <a:xfrm>
            <a:off x="2172247" y="3216877"/>
            <a:ext cx="1766170" cy="425885"/>
          </a:xfrm>
          <a:prstGeom prst="rect">
            <a:avLst/>
          </a:prstGeom>
          <a:solidFill>
            <a:srgbClr val="FED17F"/>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Esophagus</a:t>
            </a:r>
          </a:p>
        </p:txBody>
      </p:sp>
      <p:sp>
        <p:nvSpPr>
          <p:cNvPr id="4" name="Rectangle 3">
            <a:extLst>
              <a:ext uri="{FF2B5EF4-FFF2-40B4-BE49-F238E27FC236}">
                <a16:creationId xmlns:a16="http://schemas.microsoft.com/office/drawing/2014/main" id="{CAE70883-81B8-CD41-831F-DCDBA4A6D8C6}"/>
              </a:ext>
            </a:extLst>
          </p:cNvPr>
          <p:cNvSpPr/>
          <p:nvPr/>
        </p:nvSpPr>
        <p:spPr>
          <a:xfrm>
            <a:off x="272551" y="3763146"/>
            <a:ext cx="1766170" cy="425885"/>
          </a:xfrm>
          <a:prstGeom prst="rect">
            <a:avLst/>
          </a:prstGeom>
          <a:solidFill>
            <a:srgbClr val="FED17F"/>
          </a:solidFill>
          <a:ln w="3810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Stomach</a:t>
            </a:r>
          </a:p>
        </p:txBody>
      </p:sp>
      <p:sp>
        <p:nvSpPr>
          <p:cNvPr id="5" name="Rectangle 4">
            <a:extLst>
              <a:ext uri="{FF2B5EF4-FFF2-40B4-BE49-F238E27FC236}">
                <a16:creationId xmlns:a16="http://schemas.microsoft.com/office/drawing/2014/main" id="{A8F1AAD5-9D8E-A141-8580-D80F7C598BC6}"/>
              </a:ext>
            </a:extLst>
          </p:cNvPr>
          <p:cNvSpPr/>
          <p:nvPr/>
        </p:nvSpPr>
        <p:spPr>
          <a:xfrm>
            <a:off x="2172247" y="3763146"/>
            <a:ext cx="1766170" cy="425885"/>
          </a:xfrm>
          <a:prstGeom prst="rect">
            <a:avLst/>
          </a:prstGeom>
          <a:solidFill>
            <a:srgbClr val="FED17F"/>
          </a:solidFill>
          <a:ln w="38100">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Small Intestine</a:t>
            </a:r>
          </a:p>
        </p:txBody>
      </p:sp>
      <p:sp>
        <p:nvSpPr>
          <p:cNvPr id="6" name="Rectangle 5">
            <a:extLst>
              <a:ext uri="{FF2B5EF4-FFF2-40B4-BE49-F238E27FC236}">
                <a16:creationId xmlns:a16="http://schemas.microsoft.com/office/drawing/2014/main" id="{89AEDAB2-5BB2-4C4C-A922-EB67BAC92F1D}"/>
              </a:ext>
            </a:extLst>
          </p:cNvPr>
          <p:cNvSpPr/>
          <p:nvPr/>
        </p:nvSpPr>
        <p:spPr>
          <a:xfrm>
            <a:off x="272551" y="4320556"/>
            <a:ext cx="1766170" cy="425885"/>
          </a:xfrm>
          <a:prstGeom prst="rect">
            <a:avLst/>
          </a:prstGeom>
          <a:solidFill>
            <a:srgbClr val="FED17F"/>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Large Intestine</a:t>
            </a:r>
          </a:p>
        </p:txBody>
      </p:sp>
      <p:sp>
        <p:nvSpPr>
          <p:cNvPr id="7" name="Rectangle 6">
            <a:extLst>
              <a:ext uri="{FF2B5EF4-FFF2-40B4-BE49-F238E27FC236}">
                <a16:creationId xmlns:a16="http://schemas.microsoft.com/office/drawing/2014/main" id="{9395F591-4C9A-494A-907B-E10E9AF80AC3}"/>
              </a:ext>
            </a:extLst>
          </p:cNvPr>
          <p:cNvSpPr/>
          <p:nvPr/>
        </p:nvSpPr>
        <p:spPr>
          <a:xfrm>
            <a:off x="2167851" y="4320556"/>
            <a:ext cx="1766170" cy="425885"/>
          </a:xfrm>
          <a:prstGeom prst="rect">
            <a:avLst/>
          </a:prstGeom>
          <a:solidFill>
            <a:srgbClr val="FED17F"/>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Rectum</a:t>
            </a:r>
          </a:p>
        </p:txBody>
      </p:sp>
      <p:sp>
        <p:nvSpPr>
          <p:cNvPr id="8" name="TextBox 7">
            <a:extLst>
              <a:ext uri="{FF2B5EF4-FFF2-40B4-BE49-F238E27FC236}">
                <a16:creationId xmlns:a16="http://schemas.microsoft.com/office/drawing/2014/main" id="{61921F4D-4F63-4AF6-9A90-E29C745A45E0}"/>
              </a:ext>
            </a:extLst>
          </p:cNvPr>
          <p:cNvSpPr txBox="1"/>
          <p:nvPr/>
        </p:nvSpPr>
        <p:spPr>
          <a:xfrm>
            <a:off x="4632456" y="3952323"/>
            <a:ext cx="2917012" cy="523220"/>
          </a:xfrm>
          <a:prstGeom prst="rect">
            <a:avLst/>
          </a:prstGeom>
          <a:solidFill>
            <a:schemeClr val="bg1"/>
          </a:solidFill>
          <a:ln w="38100">
            <a:solidFill>
              <a:srgbClr val="521B93"/>
            </a:solidFill>
          </a:ln>
        </p:spPr>
        <p:txBody>
          <a:bodyPr wrap="square" rtlCol="0">
            <a:spAutoFit/>
          </a:bodyPr>
          <a:lstStyle/>
          <a:p>
            <a:r>
              <a:rPr lang="en-US" sz="1400" dirty="0">
                <a:solidFill>
                  <a:schemeClr val="tx1">
                    <a:lumMod val="75000"/>
                    <a:lumOff val="25000"/>
                  </a:schemeClr>
                </a:solidFill>
                <a:latin typeface="Verdana" panose="020B0604030504040204" pitchFamily="34" charset="0"/>
              </a:rPr>
              <a:t>The main function of the digestive system is…</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4018144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23DDDF-4325-4FDA-B76B-C19459CEA53E}"/>
              </a:ext>
            </a:extLst>
          </p:cNvPr>
          <p:cNvSpPr txBox="1"/>
          <p:nvPr/>
        </p:nvSpPr>
        <p:spPr>
          <a:xfrm>
            <a:off x="4600535" y="2346065"/>
            <a:ext cx="7271551" cy="307777"/>
          </a:xfrm>
          <a:prstGeom prst="rect">
            <a:avLst/>
          </a:prstGeom>
          <a:solidFill>
            <a:schemeClr val="bg1"/>
          </a:solidFill>
          <a:ln w="19050">
            <a:solidFill>
              <a:srgbClr val="F3A32F"/>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75000"/>
                    <a:lumOff val="25000"/>
                  </a:schemeClr>
                </a:solidFill>
              </a:rPr>
              <a:t>Type your answer here</a:t>
            </a:r>
            <a:endParaRPr lang="en-US" dirty="0">
              <a:solidFill>
                <a:schemeClr val="tx1">
                  <a:lumMod val="75000"/>
                  <a:lumOff val="25000"/>
                </a:schemeClr>
              </a:solidFill>
            </a:endParaRPr>
          </a:p>
        </p:txBody>
      </p:sp>
    </p:spTree>
    <p:extLst>
      <p:ext uri="{BB962C8B-B14F-4D97-AF65-F5344CB8AC3E}">
        <p14:creationId xmlns:p14="http://schemas.microsoft.com/office/powerpoint/2010/main" val="3023285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50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273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0675D-ADB5-EC4C-957E-4C9EB90DABC4}"/>
              </a:ext>
            </a:extLst>
          </p:cNvPr>
          <p:cNvSpPr/>
          <p:nvPr/>
        </p:nvSpPr>
        <p:spPr>
          <a:xfrm>
            <a:off x="1155500" y="3639129"/>
            <a:ext cx="1766170" cy="425885"/>
          </a:xfrm>
          <a:prstGeom prst="rect">
            <a:avLst/>
          </a:prstGeom>
          <a:solidFill>
            <a:srgbClr val="FED17F"/>
          </a:solid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Liver</a:t>
            </a:r>
          </a:p>
        </p:txBody>
      </p:sp>
      <p:sp>
        <p:nvSpPr>
          <p:cNvPr id="3" name="Rectangle 2">
            <a:extLst>
              <a:ext uri="{FF2B5EF4-FFF2-40B4-BE49-F238E27FC236}">
                <a16:creationId xmlns:a16="http://schemas.microsoft.com/office/drawing/2014/main" id="{B5AB213D-A5AF-7D40-8D53-7CD8F0F31C01}"/>
              </a:ext>
            </a:extLst>
          </p:cNvPr>
          <p:cNvSpPr/>
          <p:nvPr/>
        </p:nvSpPr>
        <p:spPr>
          <a:xfrm>
            <a:off x="1155500" y="2840329"/>
            <a:ext cx="1766170" cy="425885"/>
          </a:xfrm>
          <a:prstGeom prst="rect">
            <a:avLst/>
          </a:prstGeom>
          <a:solidFill>
            <a:srgbClr val="FED17F"/>
          </a:solid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Gall Bladder</a:t>
            </a:r>
          </a:p>
        </p:txBody>
      </p:sp>
      <p:sp>
        <p:nvSpPr>
          <p:cNvPr id="4" name="Rectangle 3">
            <a:extLst>
              <a:ext uri="{FF2B5EF4-FFF2-40B4-BE49-F238E27FC236}">
                <a16:creationId xmlns:a16="http://schemas.microsoft.com/office/drawing/2014/main" id="{CF8EA551-125C-8C49-BE39-EF397BE966A6}"/>
              </a:ext>
            </a:extLst>
          </p:cNvPr>
          <p:cNvSpPr/>
          <p:nvPr/>
        </p:nvSpPr>
        <p:spPr>
          <a:xfrm>
            <a:off x="1155500" y="4437929"/>
            <a:ext cx="1766170" cy="425885"/>
          </a:xfrm>
          <a:prstGeom prst="rect">
            <a:avLst/>
          </a:prstGeom>
          <a:solidFill>
            <a:srgbClr val="FED17F"/>
          </a:solid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Pancreas</a:t>
            </a:r>
          </a:p>
        </p:txBody>
      </p:sp>
    </p:spTree>
    <p:extLst>
      <p:ext uri="{BB962C8B-B14F-4D97-AF65-F5344CB8AC3E}">
        <p14:creationId xmlns:p14="http://schemas.microsoft.com/office/powerpoint/2010/main" val="18890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104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693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83633F-2D73-4817-9F7F-27570FC2DFE1}"/>
              </a:ext>
            </a:extLst>
          </p:cNvPr>
          <p:cNvPicPr preferRelativeResize="0">
            <a:picLocks/>
          </p:cNvPicPr>
          <p:nvPr/>
        </p:nvPicPr>
        <p:blipFill rotWithShape="1">
          <a:blip r:embed="rId2"/>
          <a:srcRect l="11328" t="29886" r="55922" b="21841"/>
          <a:stretch/>
        </p:blipFill>
        <p:spPr>
          <a:xfrm>
            <a:off x="457197" y="2352907"/>
            <a:ext cx="365760" cy="365760"/>
          </a:xfrm>
          <a:prstGeom prst="rect">
            <a:avLst/>
          </a:prstGeom>
        </p:spPr>
      </p:pic>
      <p:pic>
        <p:nvPicPr>
          <p:cNvPr id="3" name="Picture 2">
            <a:extLst>
              <a:ext uri="{FF2B5EF4-FFF2-40B4-BE49-F238E27FC236}">
                <a16:creationId xmlns:a16="http://schemas.microsoft.com/office/drawing/2014/main" id="{0291AE0F-9362-4C34-845B-D2BEB6686859}"/>
              </a:ext>
            </a:extLst>
          </p:cNvPr>
          <p:cNvPicPr preferRelativeResize="0">
            <a:picLocks/>
          </p:cNvPicPr>
          <p:nvPr/>
        </p:nvPicPr>
        <p:blipFill rotWithShape="1">
          <a:blip r:embed="rId2"/>
          <a:srcRect l="52430" t="28880" r="14820" b="22846"/>
          <a:stretch/>
        </p:blipFill>
        <p:spPr>
          <a:xfrm>
            <a:off x="457197" y="4308086"/>
            <a:ext cx="365760" cy="365760"/>
          </a:xfrm>
          <a:prstGeom prst="rect">
            <a:avLst/>
          </a:prstGeom>
        </p:spPr>
      </p:pic>
      <p:pic>
        <p:nvPicPr>
          <p:cNvPr id="5" name="Picture 4">
            <a:extLst>
              <a:ext uri="{FF2B5EF4-FFF2-40B4-BE49-F238E27FC236}">
                <a16:creationId xmlns:a16="http://schemas.microsoft.com/office/drawing/2014/main" id="{AFA80D18-B544-4202-86F5-4DBEBC1F8EDB}"/>
              </a:ext>
            </a:extLst>
          </p:cNvPr>
          <p:cNvPicPr preferRelativeResize="0">
            <a:picLocks/>
          </p:cNvPicPr>
          <p:nvPr/>
        </p:nvPicPr>
        <p:blipFill rotWithShape="1">
          <a:blip r:embed="rId2"/>
          <a:srcRect l="11328" t="29886" r="55922" b="21841"/>
          <a:stretch/>
        </p:blipFill>
        <p:spPr>
          <a:xfrm>
            <a:off x="912740" y="2352907"/>
            <a:ext cx="365760" cy="365760"/>
          </a:xfrm>
          <a:prstGeom prst="rect">
            <a:avLst/>
          </a:prstGeom>
        </p:spPr>
      </p:pic>
      <p:pic>
        <p:nvPicPr>
          <p:cNvPr id="7" name="Picture 6">
            <a:extLst>
              <a:ext uri="{FF2B5EF4-FFF2-40B4-BE49-F238E27FC236}">
                <a16:creationId xmlns:a16="http://schemas.microsoft.com/office/drawing/2014/main" id="{BBF75615-0377-45C4-828B-FD6EB2341E23}"/>
              </a:ext>
            </a:extLst>
          </p:cNvPr>
          <p:cNvPicPr preferRelativeResize="0">
            <a:picLocks/>
          </p:cNvPicPr>
          <p:nvPr/>
        </p:nvPicPr>
        <p:blipFill rotWithShape="1">
          <a:blip r:embed="rId2"/>
          <a:srcRect l="52430" t="28880" r="14820" b="22846"/>
          <a:stretch/>
        </p:blipFill>
        <p:spPr>
          <a:xfrm>
            <a:off x="912741" y="4308086"/>
            <a:ext cx="365760" cy="365760"/>
          </a:xfrm>
          <a:prstGeom prst="rect">
            <a:avLst/>
          </a:prstGeom>
        </p:spPr>
      </p:pic>
    </p:spTree>
    <p:extLst>
      <p:ext uri="{BB962C8B-B14F-4D97-AF65-F5344CB8AC3E}">
        <p14:creationId xmlns:p14="http://schemas.microsoft.com/office/powerpoint/2010/main" val="3249202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1A1D8-E829-4F96-86F7-D8353E50DDF8}"/>
              </a:ext>
            </a:extLst>
          </p:cNvPr>
          <p:cNvSpPr txBox="1"/>
          <p:nvPr/>
        </p:nvSpPr>
        <p:spPr>
          <a:xfrm>
            <a:off x="3554628" y="3473188"/>
            <a:ext cx="4114800" cy="880110"/>
          </a:xfrm>
          <a:prstGeom prst="heart">
            <a:avLst/>
          </a:prstGeom>
          <a:noFill/>
          <a:ln w="12700">
            <a:solidFill>
              <a:srgbClr val="521B93"/>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Tree>
    <p:extLst>
      <p:ext uri="{BB962C8B-B14F-4D97-AF65-F5344CB8AC3E}">
        <p14:creationId xmlns:p14="http://schemas.microsoft.com/office/powerpoint/2010/main" val="78198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5E1289-33A8-594D-9B7A-780BF2A7B892}"/>
              </a:ext>
            </a:extLst>
          </p:cNvPr>
          <p:cNvSpPr/>
          <p:nvPr/>
        </p:nvSpPr>
        <p:spPr>
          <a:xfrm>
            <a:off x="8438147" y="25667"/>
            <a:ext cx="1199950" cy="60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Gall Bladder</a:t>
            </a:r>
          </a:p>
        </p:txBody>
      </p:sp>
      <p:sp>
        <p:nvSpPr>
          <p:cNvPr id="4" name="Rectangle 3">
            <a:extLst>
              <a:ext uri="{FF2B5EF4-FFF2-40B4-BE49-F238E27FC236}">
                <a16:creationId xmlns:a16="http://schemas.microsoft.com/office/drawing/2014/main" id="{49064F4B-AF72-6B46-B352-F5EE2A18476A}"/>
              </a:ext>
            </a:extLst>
          </p:cNvPr>
          <p:cNvSpPr/>
          <p:nvPr/>
        </p:nvSpPr>
        <p:spPr>
          <a:xfrm>
            <a:off x="10992050" y="25667"/>
            <a:ext cx="1199950" cy="60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Small Intestine</a:t>
            </a:r>
          </a:p>
        </p:txBody>
      </p:sp>
      <p:sp>
        <p:nvSpPr>
          <p:cNvPr id="5" name="Rectangle 4">
            <a:extLst>
              <a:ext uri="{FF2B5EF4-FFF2-40B4-BE49-F238E27FC236}">
                <a16:creationId xmlns:a16="http://schemas.microsoft.com/office/drawing/2014/main" id="{8A64F6D7-5D7C-6041-BCC1-459C1E0C1ED2}"/>
              </a:ext>
            </a:extLst>
          </p:cNvPr>
          <p:cNvSpPr/>
          <p:nvPr/>
        </p:nvSpPr>
        <p:spPr>
          <a:xfrm>
            <a:off x="10992050" y="708419"/>
            <a:ext cx="1199950" cy="58183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Rectum</a:t>
            </a:r>
          </a:p>
        </p:txBody>
      </p:sp>
      <p:sp>
        <p:nvSpPr>
          <p:cNvPr id="6" name="Rectangle 5">
            <a:extLst>
              <a:ext uri="{FF2B5EF4-FFF2-40B4-BE49-F238E27FC236}">
                <a16:creationId xmlns:a16="http://schemas.microsoft.com/office/drawing/2014/main" id="{B5733A40-277B-D949-999F-8FC25270FBB4}"/>
              </a:ext>
            </a:extLst>
          </p:cNvPr>
          <p:cNvSpPr/>
          <p:nvPr/>
        </p:nvSpPr>
        <p:spPr>
          <a:xfrm>
            <a:off x="8438147" y="1351883"/>
            <a:ext cx="1199950" cy="60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Esophagus</a:t>
            </a:r>
          </a:p>
        </p:txBody>
      </p:sp>
      <p:sp>
        <p:nvSpPr>
          <p:cNvPr id="7" name="Rectangle 6">
            <a:extLst>
              <a:ext uri="{FF2B5EF4-FFF2-40B4-BE49-F238E27FC236}">
                <a16:creationId xmlns:a16="http://schemas.microsoft.com/office/drawing/2014/main" id="{4E56DCA2-C7F2-E64A-8D69-E6E4BE711BBE}"/>
              </a:ext>
            </a:extLst>
          </p:cNvPr>
          <p:cNvSpPr/>
          <p:nvPr/>
        </p:nvSpPr>
        <p:spPr>
          <a:xfrm>
            <a:off x="9682765" y="1998684"/>
            <a:ext cx="1228426" cy="63228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Teeth</a:t>
            </a:r>
          </a:p>
        </p:txBody>
      </p:sp>
      <p:sp>
        <p:nvSpPr>
          <p:cNvPr id="8" name="Rectangle 7">
            <a:extLst>
              <a:ext uri="{FF2B5EF4-FFF2-40B4-BE49-F238E27FC236}">
                <a16:creationId xmlns:a16="http://schemas.microsoft.com/office/drawing/2014/main" id="{A075792D-974A-8F41-B08A-EF98EC52FFB8}"/>
              </a:ext>
            </a:extLst>
          </p:cNvPr>
          <p:cNvSpPr/>
          <p:nvPr/>
        </p:nvSpPr>
        <p:spPr>
          <a:xfrm>
            <a:off x="8447023" y="2652510"/>
            <a:ext cx="1199950" cy="63529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Large Intestine</a:t>
            </a:r>
          </a:p>
        </p:txBody>
      </p:sp>
      <p:sp>
        <p:nvSpPr>
          <p:cNvPr id="9" name="Rectangle 8">
            <a:extLst>
              <a:ext uri="{FF2B5EF4-FFF2-40B4-BE49-F238E27FC236}">
                <a16:creationId xmlns:a16="http://schemas.microsoft.com/office/drawing/2014/main" id="{128D5815-EE56-EA4A-835F-AB0982371D0F}"/>
              </a:ext>
            </a:extLst>
          </p:cNvPr>
          <p:cNvSpPr/>
          <p:nvPr/>
        </p:nvSpPr>
        <p:spPr>
          <a:xfrm>
            <a:off x="9683994" y="3319699"/>
            <a:ext cx="1225416" cy="632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Mouth</a:t>
            </a:r>
          </a:p>
        </p:txBody>
      </p:sp>
      <p:sp>
        <p:nvSpPr>
          <p:cNvPr id="10" name="Rectangle 9">
            <a:extLst>
              <a:ext uri="{FF2B5EF4-FFF2-40B4-BE49-F238E27FC236}">
                <a16:creationId xmlns:a16="http://schemas.microsoft.com/office/drawing/2014/main" id="{91D3023A-6E44-EE44-B5E0-8E785AB0F57F}"/>
              </a:ext>
            </a:extLst>
          </p:cNvPr>
          <p:cNvSpPr/>
          <p:nvPr/>
        </p:nvSpPr>
        <p:spPr>
          <a:xfrm>
            <a:off x="9685775" y="3996946"/>
            <a:ext cx="1225416" cy="7098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Stomach</a:t>
            </a:r>
          </a:p>
        </p:txBody>
      </p:sp>
      <p:sp>
        <p:nvSpPr>
          <p:cNvPr id="11" name="Rectangle 10">
            <a:extLst>
              <a:ext uri="{FF2B5EF4-FFF2-40B4-BE49-F238E27FC236}">
                <a16:creationId xmlns:a16="http://schemas.microsoft.com/office/drawing/2014/main" id="{BCF1CF6B-3614-8649-82F9-0F1A65442CF7}"/>
              </a:ext>
            </a:extLst>
          </p:cNvPr>
          <p:cNvSpPr/>
          <p:nvPr/>
        </p:nvSpPr>
        <p:spPr>
          <a:xfrm>
            <a:off x="10952849" y="4744660"/>
            <a:ext cx="1239151" cy="70217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Pancreas</a:t>
            </a:r>
          </a:p>
        </p:txBody>
      </p:sp>
      <p:sp>
        <p:nvSpPr>
          <p:cNvPr id="12" name="Rectangle 11">
            <a:extLst>
              <a:ext uri="{FF2B5EF4-FFF2-40B4-BE49-F238E27FC236}">
                <a16:creationId xmlns:a16="http://schemas.microsoft.com/office/drawing/2014/main" id="{4B0BCBE4-AE6D-D34C-A7A5-A1A62597506D}"/>
              </a:ext>
            </a:extLst>
          </p:cNvPr>
          <p:cNvSpPr/>
          <p:nvPr/>
        </p:nvSpPr>
        <p:spPr>
          <a:xfrm>
            <a:off x="9711241" y="12822"/>
            <a:ext cx="1199950" cy="63529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Large Intestine</a:t>
            </a:r>
          </a:p>
        </p:txBody>
      </p:sp>
      <p:sp>
        <p:nvSpPr>
          <p:cNvPr id="13" name="Rectangle 12">
            <a:extLst>
              <a:ext uri="{FF2B5EF4-FFF2-40B4-BE49-F238E27FC236}">
                <a16:creationId xmlns:a16="http://schemas.microsoft.com/office/drawing/2014/main" id="{811689B4-9D3B-E147-AB4D-FB225B0DA76D}"/>
              </a:ext>
            </a:extLst>
          </p:cNvPr>
          <p:cNvSpPr/>
          <p:nvPr/>
        </p:nvSpPr>
        <p:spPr>
          <a:xfrm>
            <a:off x="8438147" y="675930"/>
            <a:ext cx="1199950" cy="63529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Large Intestine</a:t>
            </a:r>
          </a:p>
        </p:txBody>
      </p:sp>
      <p:sp>
        <p:nvSpPr>
          <p:cNvPr id="14" name="Rectangle 13">
            <a:extLst>
              <a:ext uri="{FF2B5EF4-FFF2-40B4-BE49-F238E27FC236}">
                <a16:creationId xmlns:a16="http://schemas.microsoft.com/office/drawing/2014/main" id="{804AE85F-4AE1-8442-A122-94CD2482B827}"/>
              </a:ext>
            </a:extLst>
          </p:cNvPr>
          <p:cNvSpPr/>
          <p:nvPr/>
        </p:nvSpPr>
        <p:spPr>
          <a:xfrm>
            <a:off x="9691640" y="684938"/>
            <a:ext cx="1194085" cy="61432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Pancreas</a:t>
            </a:r>
          </a:p>
        </p:txBody>
      </p:sp>
      <p:sp>
        <p:nvSpPr>
          <p:cNvPr id="15" name="Rectangle 14">
            <a:extLst>
              <a:ext uri="{FF2B5EF4-FFF2-40B4-BE49-F238E27FC236}">
                <a16:creationId xmlns:a16="http://schemas.microsoft.com/office/drawing/2014/main" id="{1B733B88-1F4B-B641-A54E-4E4F5BD36F1A}"/>
              </a:ext>
            </a:extLst>
          </p:cNvPr>
          <p:cNvSpPr/>
          <p:nvPr/>
        </p:nvSpPr>
        <p:spPr>
          <a:xfrm>
            <a:off x="10972449" y="1351883"/>
            <a:ext cx="1199950" cy="60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Teeth</a:t>
            </a:r>
          </a:p>
        </p:txBody>
      </p:sp>
      <p:sp>
        <p:nvSpPr>
          <p:cNvPr id="16" name="Rectangle 15">
            <a:extLst>
              <a:ext uri="{FF2B5EF4-FFF2-40B4-BE49-F238E27FC236}">
                <a16:creationId xmlns:a16="http://schemas.microsoft.com/office/drawing/2014/main" id="{060C3594-130D-2042-A1A1-F575EC453885}"/>
              </a:ext>
            </a:extLst>
          </p:cNvPr>
          <p:cNvSpPr/>
          <p:nvPr/>
        </p:nvSpPr>
        <p:spPr>
          <a:xfrm>
            <a:off x="9685775" y="1332819"/>
            <a:ext cx="1225416" cy="632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Mouth</a:t>
            </a:r>
          </a:p>
        </p:txBody>
      </p:sp>
      <p:sp>
        <p:nvSpPr>
          <p:cNvPr id="17" name="Rectangle 16">
            <a:extLst>
              <a:ext uri="{FF2B5EF4-FFF2-40B4-BE49-F238E27FC236}">
                <a16:creationId xmlns:a16="http://schemas.microsoft.com/office/drawing/2014/main" id="{E4609B3A-2946-AC4E-A273-2B1308B02DD7}"/>
              </a:ext>
            </a:extLst>
          </p:cNvPr>
          <p:cNvSpPr/>
          <p:nvPr/>
        </p:nvSpPr>
        <p:spPr>
          <a:xfrm>
            <a:off x="8447023" y="2023108"/>
            <a:ext cx="1199950" cy="60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Pancreas</a:t>
            </a:r>
          </a:p>
        </p:txBody>
      </p:sp>
      <p:sp>
        <p:nvSpPr>
          <p:cNvPr id="18" name="Rectangle 17">
            <a:extLst>
              <a:ext uri="{FF2B5EF4-FFF2-40B4-BE49-F238E27FC236}">
                <a16:creationId xmlns:a16="http://schemas.microsoft.com/office/drawing/2014/main" id="{F321B4E9-4123-4C40-B1A7-61240C3EDF3B}"/>
              </a:ext>
            </a:extLst>
          </p:cNvPr>
          <p:cNvSpPr/>
          <p:nvPr/>
        </p:nvSpPr>
        <p:spPr>
          <a:xfrm>
            <a:off x="10946983" y="2023108"/>
            <a:ext cx="1199950" cy="60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Esophagus</a:t>
            </a:r>
          </a:p>
        </p:txBody>
      </p:sp>
      <p:sp>
        <p:nvSpPr>
          <p:cNvPr id="19" name="Rectangle 18">
            <a:extLst>
              <a:ext uri="{FF2B5EF4-FFF2-40B4-BE49-F238E27FC236}">
                <a16:creationId xmlns:a16="http://schemas.microsoft.com/office/drawing/2014/main" id="{9E3DEF8F-D348-0C43-ABCF-6C105A328A43}"/>
              </a:ext>
            </a:extLst>
          </p:cNvPr>
          <p:cNvSpPr/>
          <p:nvPr/>
        </p:nvSpPr>
        <p:spPr>
          <a:xfrm>
            <a:off x="9682765" y="2657738"/>
            <a:ext cx="1225416" cy="62483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Small Intestine</a:t>
            </a:r>
          </a:p>
        </p:txBody>
      </p:sp>
      <p:sp>
        <p:nvSpPr>
          <p:cNvPr id="20" name="Rectangle 19">
            <a:extLst>
              <a:ext uri="{FF2B5EF4-FFF2-40B4-BE49-F238E27FC236}">
                <a16:creationId xmlns:a16="http://schemas.microsoft.com/office/drawing/2014/main" id="{F82A0C48-F4C9-9745-B723-82BBF050A0DA}"/>
              </a:ext>
            </a:extLst>
          </p:cNvPr>
          <p:cNvSpPr/>
          <p:nvPr/>
        </p:nvSpPr>
        <p:spPr>
          <a:xfrm>
            <a:off x="10946983" y="2665253"/>
            <a:ext cx="1199950" cy="61731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Gall Bladder</a:t>
            </a:r>
          </a:p>
        </p:txBody>
      </p:sp>
      <p:sp>
        <p:nvSpPr>
          <p:cNvPr id="21" name="Rectangle 20">
            <a:extLst>
              <a:ext uri="{FF2B5EF4-FFF2-40B4-BE49-F238E27FC236}">
                <a16:creationId xmlns:a16="http://schemas.microsoft.com/office/drawing/2014/main" id="{CAA6A559-FC5A-D447-A69C-CE7D0BE95307}"/>
              </a:ext>
            </a:extLst>
          </p:cNvPr>
          <p:cNvSpPr/>
          <p:nvPr/>
        </p:nvSpPr>
        <p:spPr>
          <a:xfrm>
            <a:off x="8438147" y="3323603"/>
            <a:ext cx="1208826" cy="632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Esophagus</a:t>
            </a:r>
          </a:p>
        </p:txBody>
      </p:sp>
      <p:sp>
        <p:nvSpPr>
          <p:cNvPr id="22" name="Rectangle 21">
            <a:extLst>
              <a:ext uri="{FF2B5EF4-FFF2-40B4-BE49-F238E27FC236}">
                <a16:creationId xmlns:a16="http://schemas.microsoft.com/office/drawing/2014/main" id="{41C37C30-BF56-A94C-8788-251AAD9B3953}"/>
              </a:ext>
            </a:extLst>
          </p:cNvPr>
          <p:cNvSpPr/>
          <p:nvPr/>
        </p:nvSpPr>
        <p:spPr>
          <a:xfrm>
            <a:off x="10946983" y="3323603"/>
            <a:ext cx="1225416" cy="632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Stomach</a:t>
            </a:r>
          </a:p>
        </p:txBody>
      </p:sp>
      <p:sp>
        <p:nvSpPr>
          <p:cNvPr id="23" name="Rectangle 22">
            <a:extLst>
              <a:ext uri="{FF2B5EF4-FFF2-40B4-BE49-F238E27FC236}">
                <a16:creationId xmlns:a16="http://schemas.microsoft.com/office/drawing/2014/main" id="{56824602-CC73-A84A-9090-17B88A42B433}"/>
              </a:ext>
            </a:extLst>
          </p:cNvPr>
          <p:cNvSpPr/>
          <p:nvPr/>
        </p:nvSpPr>
        <p:spPr>
          <a:xfrm>
            <a:off x="8418546" y="3981208"/>
            <a:ext cx="1239151" cy="70217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Pancreas</a:t>
            </a:r>
          </a:p>
        </p:txBody>
      </p:sp>
      <p:sp>
        <p:nvSpPr>
          <p:cNvPr id="24" name="Rectangle 23">
            <a:extLst>
              <a:ext uri="{FF2B5EF4-FFF2-40B4-BE49-F238E27FC236}">
                <a16:creationId xmlns:a16="http://schemas.microsoft.com/office/drawing/2014/main" id="{1EF41235-9812-E648-A6F7-EB32EA089589}"/>
              </a:ext>
            </a:extLst>
          </p:cNvPr>
          <p:cNvSpPr/>
          <p:nvPr/>
        </p:nvSpPr>
        <p:spPr>
          <a:xfrm>
            <a:off x="10946984" y="3981208"/>
            <a:ext cx="1212682" cy="72560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Gall Bladder</a:t>
            </a:r>
          </a:p>
        </p:txBody>
      </p:sp>
      <p:sp>
        <p:nvSpPr>
          <p:cNvPr id="25" name="Rectangle 24">
            <a:extLst>
              <a:ext uri="{FF2B5EF4-FFF2-40B4-BE49-F238E27FC236}">
                <a16:creationId xmlns:a16="http://schemas.microsoft.com/office/drawing/2014/main" id="{8BAB19F7-9518-6E46-9A67-C3F76651E413}"/>
              </a:ext>
            </a:extLst>
          </p:cNvPr>
          <p:cNvSpPr/>
          <p:nvPr/>
        </p:nvSpPr>
        <p:spPr>
          <a:xfrm>
            <a:off x="9691640" y="4732943"/>
            <a:ext cx="1212682" cy="72560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Gall Bladder</a:t>
            </a:r>
          </a:p>
        </p:txBody>
      </p:sp>
      <p:sp>
        <p:nvSpPr>
          <p:cNvPr id="26" name="Rectangle 25">
            <a:extLst>
              <a:ext uri="{FF2B5EF4-FFF2-40B4-BE49-F238E27FC236}">
                <a16:creationId xmlns:a16="http://schemas.microsoft.com/office/drawing/2014/main" id="{3A94AA24-ADC5-814E-9983-0A7D44B93A96}"/>
              </a:ext>
            </a:extLst>
          </p:cNvPr>
          <p:cNvSpPr/>
          <p:nvPr/>
        </p:nvSpPr>
        <p:spPr>
          <a:xfrm>
            <a:off x="8412681" y="4748681"/>
            <a:ext cx="1225416" cy="7098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B1393"/>
                </a:solidFill>
              </a:rPr>
              <a:t>Stomach</a:t>
            </a:r>
          </a:p>
        </p:txBody>
      </p:sp>
    </p:spTree>
    <p:extLst>
      <p:ext uri="{BB962C8B-B14F-4D97-AF65-F5344CB8AC3E}">
        <p14:creationId xmlns:p14="http://schemas.microsoft.com/office/powerpoint/2010/main" val="2944465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9D84ED6-971F-4496-9911-9B35860375A0}"/>
              </a:ext>
            </a:extLst>
          </p:cNvPr>
          <p:cNvSpPr txBox="1"/>
          <p:nvPr/>
        </p:nvSpPr>
        <p:spPr>
          <a:xfrm>
            <a:off x="5267246" y="945428"/>
            <a:ext cx="6679588" cy="307777"/>
          </a:xfrm>
          <a:prstGeom prst="rect">
            <a:avLst/>
          </a:prstGeom>
          <a:solidFill>
            <a:schemeClr val="bg1"/>
          </a:solidFill>
          <a:ln w="12700">
            <a:solidFill>
              <a:srgbClr val="FFC000"/>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75000"/>
                    <a:lumOff val="25000"/>
                  </a:schemeClr>
                </a:solidFill>
              </a:rPr>
              <a:t>The main function of the digestive system is…</a:t>
            </a:r>
            <a:endParaRPr lang="en-US" dirty="0">
              <a:solidFill>
                <a:schemeClr val="tx1">
                  <a:lumMod val="75000"/>
                  <a:lumOff val="25000"/>
                </a:schemeClr>
              </a:solidFill>
            </a:endParaRPr>
          </a:p>
        </p:txBody>
      </p:sp>
      <p:sp>
        <p:nvSpPr>
          <p:cNvPr id="12" name="TextBox 11">
            <a:extLst>
              <a:ext uri="{FF2B5EF4-FFF2-40B4-BE49-F238E27FC236}">
                <a16:creationId xmlns:a16="http://schemas.microsoft.com/office/drawing/2014/main" id="{8E2ED5F3-A3C2-4C42-B81F-0128A2772E9C}"/>
              </a:ext>
            </a:extLst>
          </p:cNvPr>
          <p:cNvSpPr txBox="1"/>
          <p:nvPr/>
        </p:nvSpPr>
        <p:spPr>
          <a:xfrm>
            <a:off x="5267245" y="2882384"/>
            <a:ext cx="6679588" cy="954107"/>
          </a:xfrm>
          <a:prstGeom prst="rect">
            <a:avLst/>
          </a:prstGeom>
          <a:solidFill>
            <a:schemeClr val="bg1"/>
          </a:solidFill>
          <a:ln w="12700">
            <a:solidFill>
              <a:srgbClr val="FFC000"/>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75000"/>
                    <a:lumOff val="25000"/>
                  </a:schemeClr>
                </a:solidFill>
              </a:rPr>
              <a:t>The main structures of the digestive system are (there are 3):</a:t>
            </a:r>
          </a:p>
          <a:p>
            <a:r>
              <a:rPr lang="en-US" dirty="0">
                <a:solidFill>
                  <a:schemeClr val="tx1">
                    <a:lumMod val="75000"/>
                    <a:lumOff val="25000"/>
                  </a:schemeClr>
                </a:solidFill>
              </a:rPr>
              <a:t>1.</a:t>
            </a:r>
          </a:p>
          <a:p>
            <a:r>
              <a:rPr lang="en-US" dirty="0">
                <a:solidFill>
                  <a:schemeClr val="tx1">
                    <a:lumMod val="75000"/>
                    <a:lumOff val="25000"/>
                  </a:schemeClr>
                </a:solidFill>
              </a:rPr>
              <a:t>2.</a:t>
            </a:r>
          </a:p>
          <a:p>
            <a:r>
              <a:rPr lang="en-US" dirty="0">
                <a:solidFill>
                  <a:schemeClr val="tx1">
                    <a:lumMod val="75000"/>
                    <a:lumOff val="25000"/>
                  </a:schemeClr>
                </a:solidFill>
              </a:rPr>
              <a:t>3.</a:t>
            </a:r>
          </a:p>
        </p:txBody>
      </p:sp>
    </p:spTree>
    <p:extLst>
      <p:ext uri="{BB962C8B-B14F-4D97-AF65-F5344CB8AC3E}">
        <p14:creationId xmlns:p14="http://schemas.microsoft.com/office/powerpoint/2010/main" val="21575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5AACA6-85AE-49D4-B18A-BD9CC90CFC58}"/>
              </a:ext>
            </a:extLst>
          </p:cNvPr>
          <p:cNvSpPr txBox="1"/>
          <p:nvPr/>
        </p:nvSpPr>
        <p:spPr>
          <a:xfrm>
            <a:off x="4579324" y="1312664"/>
            <a:ext cx="7377450" cy="954107"/>
          </a:xfrm>
          <a:prstGeom prst="rect">
            <a:avLst/>
          </a:prstGeom>
          <a:noFill/>
          <a:ln>
            <a:solidFill>
              <a:schemeClr val="accent1"/>
            </a:solidFill>
          </a:ln>
        </p:spPr>
        <p:txBody>
          <a:bodyPr wrap="square" rtlCol="0">
            <a:spAutoFit/>
          </a:bodyPr>
          <a:lstStyle/>
          <a:p>
            <a:r>
              <a:rPr lang="en-US" sz="1400" dirty="0">
                <a:solidFill>
                  <a:schemeClr val="bg2">
                    <a:lumMod val="75000"/>
                  </a:schemeClr>
                </a:solidFill>
                <a:latin typeface="Verdana" panose="020B0604030504040204" pitchFamily="34" charset="0"/>
                <a:ea typeface="Verdana" panose="020B0604030504040204" pitchFamily="34" charset="0"/>
              </a:rPr>
              <a:t>Type your answer here</a:t>
            </a: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49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A828F7-4C93-0440-B369-58A183C1BB02}"/>
              </a:ext>
            </a:extLst>
          </p:cNvPr>
          <p:cNvSpPr txBox="1"/>
          <p:nvPr/>
        </p:nvSpPr>
        <p:spPr>
          <a:xfrm>
            <a:off x="8217818" y="4027845"/>
            <a:ext cx="3631282" cy="307777"/>
          </a:xfrm>
          <a:prstGeom prst="rect">
            <a:avLst/>
          </a:prstGeom>
          <a:solidFill>
            <a:schemeClr val="bg1"/>
          </a:solidFill>
          <a:ln w="38100">
            <a:solidFill>
              <a:srgbClr val="FFC000"/>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solidFill>
                  <a:schemeClr val="tx1">
                    <a:lumMod val="75000"/>
                    <a:lumOff val="25000"/>
                  </a:schemeClr>
                </a:solidFill>
              </a:rPr>
              <a:t>The organs I recognize are….</a:t>
            </a:r>
          </a:p>
        </p:txBody>
      </p:sp>
    </p:spTree>
    <p:extLst>
      <p:ext uri="{BB962C8B-B14F-4D97-AF65-F5344CB8AC3E}">
        <p14:creationId xmlns:p14="http://schemas.microsoft.com/office/powerpoint/2010/main" val="2531919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63DB8-7732-584F-B1C1-02EEB9779077}"/>
              </a:ext>
            </a:extLst>
          </p:cNvPr>
          <p:cNvSpPr txBox="1"/>
          <p:nvPr/>
        </p:nvSpPr>
        <p:spPr>
          <a:xfrm>
            <a:off x="321593" y="3180123"/>
            <a:ext cx="3433864" cy="523220"/>
          </a:xfrm>
          <a:prstGeom prst="rect">
            <a:avLst/>
          </a:prstGeom>
          <a:solidFill>
            <a:schemeClr val="bg1"/>
          </a:solidFill>
          <a:ln w="38100">
            <a:solidFill>
              <a:srgbClr val="FFC000"/>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75000"/>
                    <a:lumOff val="25000"/>
                  </a:schemeClr>
                </a:solidFill>
              </a:rPr>
              <a:t>An example of mechanical digestion is…</a:t>
            </a:r>
            <a:endParaRPr lang="en-US" dirty="0">
              <a:solidFill>
                <a:schemeClr val="tx1">
                  <a:lumMod val="75000"/>
                  <a:lumOff val="25000"/>
                </a:schemeClr>
              </a:solidFill>
            </a:endParaRPr>
          </a:p>
        </p:txBody>
      </p:sp>
      <p:sp>
        <p:nvSpPr>
          <p:cNvPr id="3" name="TextBox 2">
            <a:extLst>
              <a:ext uri="{FF2B5EF4-FFF2-40B4-BE49-F238E27FC236}">
                <a16:creationId xmlns:a16="http://schemas.microsoft.com/office/drawing/2014/main" id="{BF1697E6-2D95-4844-91BA-1924C13FE5D5}"/>
              </a:ext>
            </a:extLst>
          </p:cNvPr>
          <p:cNvSpPr txBox="1"/>
          <p:nvPr/>
        </p:nvSpPr>
        <p:spPr>
          <a:xfrm>
            <a:off x="321593" y="4646970"/>
            <a:ext cx="3433864" cy="523220"/>
          </a:xfrm>
          <a:prstGeom prst="rect">
            <a:avLst/>
          </a:prstGeom>
          <a:solidFill>
            <a:schemeClr val="bg1"/>
          </a:solidFill>
          <a:ln w="38100">
            <a:solidFill>
              <a:srgbClr val="FFC000"/>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75000"/>
                    <a:lumOff val="25000"/>
                  </a:schemeClr>
                </a:solidFill>
              </a:rPr>
              <a:t>An example of chemical digestion is…</a:t>
            </a:r>
            <a:endParaRPr lang="en-US" dirty="0">
              <a:solidFill>
                <a:schemeClr val="tx1">
                  <a:lumMod val="75000"/>
                  <a:lumOff val="25000"/>
                </a:schemeClr>
              </a:solidFill>
            </a:endParaRPr>
          </a:p>
        </p:txBody>
      </p:sp>
    </p:spTree>
    <p:extLst>
      <p:ext uri="{BB962C8B-B14F-4D97-AF65-F5344CB8AC3E}">
        <p14:creationId xmlns:p14="http://schemas.microsoft.com/office/powerpoint/2010/main" val="681077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30BAED-FB21-8644-AD8D-9411074506BF}"/>
              </a:ext>
            </a:extLst>
          </p:cNvPr>
          <p:cNvSpPr/>
          <p:nvPr/>
        </p:nvSpPr>
        <p:spPr>
          <a:xfrm>
            <a:off x="5472540" y="4910061"/>
            <a:ext cx="1580763" cy="334271"/>
          </a:xfrm>
          <a:prstGeom prst="rect">
            <a:avLst/>
          </a:prstGeom>
          <a:solidFill>
            <a:srgbClr val="3B1393">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Mechanical</a:t>
            </a:r>
            <a:endParaRPr lang="en-US" b="1" dirty="0">
              <a:solidFill>
                <a:schemeClr val="tx1"/>
              </a:solidFill>
            </a:endParaRPr>
          </a:p>
        </p:txBody>
      </p:sp>
      <p:sp>
        <p:nvSpPr>
          <p:cNvPr id="4" name="Rectangle 3">
            <a:extLst>
              <a:ext uri="{FF2B5EF4-FFF2-40B4-BE49-F238E27FC236}">
                <a16:creationId xmlns:a16="http://schemas.microsoft.com/office/drawing/2014/main" id="{29D94D76-C25C-EB49-8C17-A14387DC5DDA}"/>
              </a:ext>
            </a:extLst>
          </p:cNvPr>
          <p:cNvSpPr/>
          <p:nvPr/>
        </p:nvSpPr>
        <p:spPr>
          <a:xfrm>
            <a:off x="7144647" y="4910060"/>
            <a:ext cx="1580763" cy="334271"/>
          </a:xfrm>
          <a:prstGeom prst="rect">
            <a:avLst/>
          </a:prstGeom>
          <a:solidFill>
            <a:srgbClr val="3B1393">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Chemical</a:t>
            </a:r>
            <a:endParaRPr lang="en-US" b="1" dirty="0">
              <a:solidFill>
                <a:schemeClr val="tx1"/>
              </a:solidFill>
            </a:endParaRPr>
          </a:p>
        </p:txBody>
      </p:sp>
      <p:sp>
        <p:nvSpPr>
          <p:cNvPr id="5" name="Rectangle 4">
            <a:extLst>
              <a:ext uri="{FF2B5EF4-FFF2-40B4-BE49-F238E27FC236}">
                <a16:creationId xmlns:a16="http://schemas.microsoft.com/office/drawing/2014/main" id="{A0ADFC72-F911-0B4E-AE6A-DE5D6B7FC724}"/>
              </a:ext>
            </a:extLst>
          </p:cNvPr>
          <p:cNvSpPr/>
          <p:nvPr/>
        </p:nvSpPr>
        <p:spPr>
          <a:xfrm>
            <a:off x="8816754" y="4910059"/>
            <a:ext cx="1580763" cy="334271"/>
          </a:xfrm>
          <a:prstGeom prst="rect">
            <a:avLst/>
          </a:prstGeom>
          <a:solidFill>
            <a:srgbClr val="3B1393">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Chemical</a:t>
            </a:r>
            <a:endParaRPr lang="en-US" b="1" dirty="0">
              <a:solidFill>
                <a:schemeClr val="tx1"/>
              </a:solidFill>
            </a:endParaRPr>
          </a:p>
        </p:txBody>
      </p:sp>
      <p:sp>
        <p:nvSpPr>
          <p:cNvPr id="7" name="TextBox 6">
            <a:extLst>
              <a:ext uri="{FF2B5EF4-FFF2-40B4-BE49-F238E27FC236}">
                <a16:creationId xmlns:a16="http://schemas.microsoft.com/office/drawing/2014/main" id="{9B14BF22-2AA1-DE44-AAC9-ADFFF46F35FA}"/>
              </a:ext>
            </a:extLst>
          </p:cNvPr>
          <p:cNvSpPr txBox="1"/>
          <p:nvPr/>
        </p:nvSpPr>
        <p:spPr>
          <a:xfrm>
            <a:off x="8806429" y="3069218"/>
            <a:ext cx="3102711" cy="261610"/>
          </a:xfrm>
          <a:prstGeom prst="rect">
            <a:avLst/>
          </a:prstGeom>
          <a:solidFill>
            <a:schemeClr val="bg1"/>
          </a:solidFill>
        </p:spPr>
        <p:txBody>
          <a:bodyPr wrap="square" rtlCol="0">
            <a:spAutoFit/>
          </a:bodyPr>
          <a:lstStyle/>
          <a:p>
            <a:r>
              <a:rPr lang="en-US" sz="1100" dirty="0">
                <a:solidFill>
                  <a:schemeClr val="tx1">
                    <a:lumMod val="50000"/>
                    <a:lumOff val="50000"/>
                  </a:schemeClr>
                </a:solidFill>
                <a:latin typeface="Verdana" panose="020B0604030504040204" pitchFamily="34" charset="0"/>
              </a:rPr>
              <a:t>Type your answer here.</a:t>
            </a:r>
          </a:p>
        </p:txBody>
      </p:sp>
      <p:sp>
        <p:nvSpPr>
          <p:cNvPr id="8" name="TextBox 7">
            <a:extLst>
              <a:ext uri="{FF2B5EF4-FFF2-40B4-BE49-F238E27FC236}">
                <a16:creationId xmlns:a16="http://schemas.microsoft.com/office/drawing/2014/main" id="{4793A321-5A85-2146-9E5F-EEAA05E2C53B}"/>
              </a:ext>
            </a:extLst>
          </p:cNvPr>
          <p:cNvSpPr txBox="1"/>
          <p:nvPr/>
        </p:nvSpPr>
        <p:spPr>
          <a:xfrm>
            <a:off x="8806429" y="3596439"/>
            <a:ext cx="3102711" cy="261610"/>
          </a:xfrm>
          <a:prstGeom prst="rect">
            <a:avLst/>
          </a:prstGeom>
          <a:solidFill>
            <a:schemeClr val="bg1"/>
          </a:solidFill>
        </p:spPr>
        <p:txBody>
          <a:bodyPr wrap="square" rtlCol="0">
            <a:spAutoFit/>
          </a:bodyPr>
          <a:lstStyle/>
          <a:p>
            <a:r>
              <a:rPr lang="en-US" sz="1100" dirty="0">
                <a:solidFill>
                  <a:schemeClr val="tx1">
                    <a:lumMod val="50000"/>
                    <a:lumOff val="50000"/>
                  </a:schemeClr>
                </a:solidFill>
                <a:latin typeface="Verdana" panose="020B0604030504040204" pitchFamily="34" charset="0"/>
              </a:rPr>
              <a:t>Type your answer here</a:t>
            </a:r>
          </a:p>
        </p:txBody>
      </p:sp>
      <p:sp>
        <p:nvSpPr>
          <p:cNvPr id="9" name="TextBox 8">
            <a:extLst>
              <a:ext uri="{FF2B5EF4-FFF2-40B4-BE49-F238E27FC236}">
                <a16:creationId xmlns:a16="http://schemas.microsoft.com/office/drawing/2014/main" id="{2EC64561-5589-A044-A1D3-3905C4A3E8AB}"/>
              </a:ext>
            </a:extLst>
          </p:cNvPr>
          <p:cNvSpPr txBox="1"/>
          <p:nvPr/>
        </p:nvSpPr>
        <p:spPr>
          <a:xfrm>
            <a:off x="8806429" y="4148655"/>
            <a:ext cx="3102711" cy="261610"/>
          </a:xfrm>
          <a:prstGeom prst="rect">
            <a:avLst/>
          </a:prstGeom>
          <a:solidFill>
            <a:schemeClr val="bg1"/>
          </a:solidFill>
        </p:spPr>
        <p:txBody>
          <a:bodyPr wrap="square" rtlCol="0">
            <a:spAutoFit/>
          </a:bodyPr>
          <a:lstStyle/>
          <a:p>
            <a:r>
              <a:rPr lang="en-US" sz="11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2202923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CF217-B9B7-4936-B280-FCABB4D14C21}"/>
              </a:ext>
            </a:extLst>
          </p:cNvPr>
          <p:cNvSpPr txBox="1"/>
          <p:nvPr/>
        </p:nvSpPr>
        <p:spPr>
          <a:xfrm>
            <a:off x="3966981" y="3078575"/>
            <a:ext cx="7912661" cy="1384995"/>
          </a:xfrm>
          <a:prstGeom prst="rect">
            <a:avLst/>
          </a:prstGeom>
          <a:solidFill>
            <a:schemeClr val="bg1"/>
          </a:solidFill>
          <a:ln w="19050">
            <a:solidFill>
              <a:srgbClr val="FFC000"/>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75000"/>
                    <a:lumOff val="25000"/>
                  </a:schemeClr>
                </a:solidFill>
                <a:latin typeface="Verdana" panose="020B0604030504040204" pitchFamily="34" charset="0"/>
              </a:rPr>
              <a:t>The similarities between the bites of a donkey or horse, an angelfish, and a human I see are…</a:t>
            </a:r>
          </a:p>
          <a:p>
            <a:endParaRPr lang="en-US" dirty="0">
              <a:solidFill>
                <a:schemeClr val="tx1">
                  <a:lumMod val="75000"/>
                  <a:lumOff val="25000"/>
                </a:schemeClr>
              </a:solidFill>
            </a:endParaRPr>
          </a:p>
          <a:p>
            <a:r>
              <a:rPr lang="en-US" dirty="0">
                <a:solidFill>
                  <a:schemeClr val="tx1">
                    <a:lumMod val="75000"/>
                    <a:lumOff val="25000"/>
                  </a:schemeClr>
                </a:solidFill>
              </a:rPr>
              <a:t>The differences I see are…</a:t>
            </a:r>
          </a:p>
          <a:p>
            <a:endParaRPr lang="en-US" dirty="0">
              <a:solidFill>
                <a:schemeClr val="tx1">
                  <a:lumMod val="75000"/>
                  <a:lumOff val="25000"/>
                </a:schemeClr>
              </a:solidFill>
            </a:endParaRPr>
          </a:p>
          <a:p>
            <a:r>
              <a:rPr lang="en-US" dirty="0">
                <a:solidFill>
                  <a:schemeClr val="tx1">
                    <a:lumMod val="75000"/>
                    <a:lumOff val="25000"/>
                  </a:schemeClr>
                </a:solidFill>
              </a:rPr>
              <a:t>I think they need varying amounts of biting power because…</a:t>
            </a:r>
          </a:p>
        </p:txBody>
      </p:sp>
    </p:spTree>
    <p:extLst>
      <p:ext uri="{BB962C8B-B14F-4D97-AF65-F5344CB8AC3E}">
        <p14:creationId xmlns:p14="http://schemas.microsoft.com/office/powerpoint/2010/main" val="1714899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EF4263-A59F-2441-B5C2-C1AA0B2323A6}"/>
              </a:ext>
            </a:extLst>
          </p:cNvPr>
          <p:cNvSpPr txBox="1"/>
          <p:nvPr/>
        </p:nvSpPr>
        <p:spPr>
          <a:xfrm>
            <a:off x="8160668" y="4260534"/>
            <a:ext cx="3764632" cy="523220"/>
          </a:xfrm>
          <a:prstGeom prst="rect">
            <a:avLst/>
          </a:prstGeom>
          <a:solidFill>
            <a:schemeClr val="bg1"/>
          </a:solidFill>
          <a:ln w="38100">
            <a:solidFill>
              <a:srgbClr val="FFC000"/>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75000"/>
                    <a:lumOff val="25000"/>
                  </a:schemeClr>
                </a:solidFill>
              </a:rPr>
              <a:t>The system the throat and pharynx also works with is…</a:t>
            </a:r>
            <a:endParaRPr lang="en-US" dirty="0">
              <a:solidFill>
                <a:schemeClr val="tx1">
                  <a:lumMod val="75000"/>
                  <a:lumOff val="25000"/>
                </a:schemeClr>
              </a:solidFill>
            </a:endParaRPr>
          </a:p>
        </p:txBody>
      </p:sp>
    </p:spTree>
    <p:extLst>
      <p:ext uri="{BB962C8B-B14F-4D97-AF65-F5344CB8AC3E}">
        <p14:creationId xmlns:p14="http://schemas.microsoft.com/office/powerpoint/2010/main" val="530905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570B4B-87D1-384A-B9AC-D319AE984A4F}"/>
              </a:ext>
            </a:extLst>
          </p:cNvPr>
          <p:cNvSpPr txBox="1"/>
          <p:nvPr/>
        </p:nvSpPr>
        <p:spPr>
          <a:xfrm>
            <a:off x="291649" y="4139751"/>
            <a:ext cx="3743322" cy="738664"/>
          </a:xfrm>
          <a:prstGeom prst="rect">
            <a:avLst/>
          </a:prstGeom>
          <a:solidFill>
            <a:schemeClr val="bg1"/>
          </a:solidFill>
          <a:ln w="38100">
            <a:solidFill>
              <a:srgbClr val="FFC000"/>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75000"/>
                    <a:lumOff val="25000"/>
                  </a:schemeClr>
                </a:solidFill>
                <a:latin typeface="Verdana" panose="020B0604030504040204" pitchFamily="34" charset="0"/>
              </a:rPr>
              <a:t>When food changes shape and size this would be classified as _____________  because…</a:t>
            </a:r>
            <a:endParaRPr lang="en-US" dirty="0">
              <a:solidFill>
                <a:schemeClr val="tx1">
                  <a:lumMod val="75000"/>
                  <a:lumOff val="25000"/>
                </a:schemeClr>
              </a:solidFill>
            </a:endParaRPr>
          </a:p>
        </p:txBody>
      </p:sp>
    </p:spTree>
    <p:extLst>
      <p:ext uri="{BB962C8B-B14F-4D97-AF65-F5344CB8AC3E}">
        <p14:creationId xmlns:p14="http://schemas.microsoft.com/office/powerpoint/2010/main" val="2756599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22D23F-652A-8C43-947B-E431A1CE68FB}"/>
              </a:ext>
            </a:extLst>
          </p:cNvPr>
          <p:cNvSpPr txBox="1"/>
          <p:nvPr/>
        </p:nvSpPr>
        <p:spPr>
          <a:xfrm>
            <a:off x="8302598" y="4184784"/>
            <a:ext cx="3433864" cy="954107"/>
          </a:xfrm>
          <a:prstGeom prst="rect">
            <a:avLst/>
          </a:prstGeom>
          <a:solidFill>
            <a:schemeClr val="bg1"/>
          </a:solidFill>
          <a:ln w="38100">
            <a:solidFill>
              <a:srgbClr val="FFC000"/>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75000"/>
                    <a:lumOff val="25000"/>
                  </a:schemeClr>
                </a:solidFill>
              </a:rPr>
              <a:t>When food ends up in the stomach this would be an example of ________ digestion because _____.</a:t>
            </a:r>
            <a:endParaRPr lang="en-US" dirty="0">
              <a:solidFill>
                <a:schemeClr val="tx1">
                  <a:lumMod val="75000"/>
                  <a:lumOff val="25000"/>
                </a:schemeClr>
              </a:solidFill>
            </a:endParaRPr>
          </a:p>
        </p:txBody>
      </p:sp>
    </p:spTree>
    <p:extLst>
      <p:ext uri="{BB962C8B-B14F-4D97-AF65-F5344CB8AC3E}">
        <p14:creationId xmlns:p14="http://schemas.microsoft.com/office/powerpoint/2010/main" val="2463138542"/>
      </p:ext>
    </p:extLst>
  </p:cSld>
  <p:clrMapOvr>
    <a:masterClrMapping/>
  </p:clrMapOvr>
</p:sld>
</file>

<file path=ppt/theme/theme1.xml><?xml version="1.0" encoding="utf-8"?>
<a:theme xmlns:a="http://schemas.openxmlformats.org/drawingml/2006/main" name="Copyright Onl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ft Blo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ight Blo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B - Sidebar Le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NB, block le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Quick INB Sidebar Le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Last Loo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ink About I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1839ABE-DD30-44AA-BCC3-D6B0C29146A9}"/>
</file>

<file path=customXml/itemProps2.xml><?xml version="1.0" encoding="utf-8"?>
<ds:datastoreItem xmlns:ds="http://schemas.openxmlformats.org/officeDocument/2006/customXml" ds:itemID="{CB11D23F-F8F8-4E31-9C84-EEA705A4D29C}"/>
</file>

<file path=customXml/itemProps3.xml><?xml version="1.0" encoding="utf-8"?>
<ds:datastoreItem xmlns:ds="http://schemas.openxmlformats.org/officeDocument/2006/customXml" ds:itemID="{21B92375-AF3D-412D-900F-C28B6585428D}"/>
</file>

<file path=docProps/app.xml><?xml version="1.0" encoding="utf-8"?>
<Properties xmlns="http://schemas.openxmlformats.org/officeDocument/2006/extended-properties" xmlns:vt="http://schemas.openxmlformats.org/officeDocument/2006/docPropsVTypes">
  <Template>Office Theme</Template>
  <TotalTime>2771</TotalTime>
  <Words>236</Words>
  <Application>Microsoft Office PowerPoint</Application>
  <PresentationFormat>Custom</PresentationFormat>
  <Paragraphs>67</Paragraphs>
  <Slides>23</Slides>
  <Notes>2</Notes>
  <HiddenSlides>0</HiddenSlides>
  <MMClips>0</MMClips>
  <ScaleCrop>false</ScaleCrop>
  <HeadingPairs>
    <vt:vector size="6" baseType="variant">
      <vt:variant>
        <vt:lpstr>Fonts Used</vt:lpstr>
      </vt:variant>
      <vt:variant>
        <vt:i4>3</vt:i4>
      </vt:variant>
      <vt:variant>
        <vt:lpstr>Theme</vt:lpstr>
      </vt:variant>
      <vt:variant>
        <vt:i4>9</vt:i4>
      </vt:variant>
      <vt:variant>
        <vt:lpstr>Slide Titles</vt:lpstr>
      </vt:variant>
      <vt:variant>
        <vt:i4>23</vt:i4>
      </vt:variant>
    </vt:vector>
  </HeadingPairs>
  <TitlesOfParts>
    <vt:vector size="35" baseType="lpstr">
      <vt:lpstr>Arial</vt:lpstr>
      <vt:lpstr>Verdana</vt:lpstr>
      <vt:lpstr>Verdana Regular</vt:lpstr>
      <vt:lpstr>Copyright Only</vt:lpstr>
      <vt:lpstr>Left Block</vt:lpstr>
      <vt:lpstr>Right Block</vt:lpstr>
      <vt:lpstr>INB - Sidebar Left</vt:lpstr>
      <vt:lpstr>INB, block left</vt:lpstr>
      <vt:lpstr>Quick INB Sidebar Left</vt:lpstr>
      <vt:lpstr>Last Look</vt:lpstr>
      <vt:lpstr>Think About It Master</vt:lpstr>
      <vt:lpstr>5_Custom Design</vt:lpstr>
      <vt:lpstr>Digestive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Plate Boundaries</dc:title>
  <dc:creator>Ali Stone</dc:creator>
  <cp:lastModifiedBy>Olsen, Jarrud</cp:lastModifiedBy>
  <cp:revision>248</cp:revision>
  <dcterms:created xsi:type="dcterms:W3CDTF">2020-06-02T18:01:15Z</dcterms:created>
  <dcterms:modified xsi:type="dcterms:W3CDTF">2020-08-02T02:03:58Z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88100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ies>
</file>